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6" r:id="rId9"/>
    <p:sldId id="263" r:id="rId10"/>
    <p:sldId id="264" r:id="rId11"/>
    <p:sldId id="265" r:id="rId12"/>
    <p:sldId id="276" r:id="rId13"/>
    <p:sldId id="277" r:id="rId14"/>
    <p:sldId id="278" r:id="rId15"/>
    <p:sldId id="279" r:id="rId16"/>
    <p:sldId id="267" r:id="rId17"/>
    <p:sldId id="268" r:id="rId18"/>
    <p:sldId id="269" r:id="rId19"/>
    <p:sldId id="280" r:id="rId20"/>
    <p:sldId id="281" r:id="rId21"/>
    <p:sldId id="270" r:id="rId22"/>
    <p:sldId id="282" r:id="rId23"/>
    <p:sldId id="283" r:id="rId24"/>
    <p:sldId id="284" r:id="rId25"/>
    <p:sldId id="285" r:id="rId26"/>
    <p:sldId id="286" r:id="rId27"/>
    <p:sldId id="287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75" autoAdjust="0"/>
  </p:normalViewPr>
  <p:slideViewPr>
    <p:cSldViewPr>
      <p:cViewPr>
        <p:scale>
          <a:sx n="51" d="100"/>
          <a:sy n="51" d="100"/>
        </p:scale>
        <p:origin x="-864" y="-4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6250C-350B-4B96-AA2B-8F59144082B0}" type="datetimeFigureOut">
              <a:rPr lang="en-US" smtClean="0"/>
              <a:pPr/>
              <a:t>9/15/2014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F2D93-B5AE-4640-B029-5E729CBA895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4311551"/>
      </p:ext>
    </p:extLst>
  </p:cSld>
  <p:clrMapOvr>
    <a:masterClrMapping/>
  </p:clrMapOvr>
  <p:transition>
    <p:diamond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6250C-350B-4B96-AA2B-8F59144082B0}" type="datetimeFigureOut">
              <a:rPr lang="en-US" smtClean="0"/>
              <a:pPr/>
              <a:t>9/15/2014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F2D93-B5AE-4640-B029-5E729CBA895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9175044"/>
      </p:ext>
    </p:extLst>
  </p:cSld>
  <p:clrMapOvr>
    <a:masterClrMapping/>
  </p:clrMapOvr>
  <p:transition>
    <p:diamond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6250C-350B-4B96-AA2B-8F59144082B0}" type="datetimeFigureOut">
              <a:rPr lang="en-US" smtClean="0"/>
              <a:pPr/>
              <a:t>9/15/2014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F2D93-B5AE-4640-B029-5E729CBA895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28546456"/>
      </p:ext>
    </p:extLst>
  </p:cSld>
  <p:clrMapOvr>
    <a:masterClrMapping/>
  </p:clrMapOvr>
  <p:transition>
    <p:diamond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6250C-350B-4B96-AA2B-8F59144082B0}" type="datetimeFigureOut">
              <a:rPr lang="en-US" smtClean="0"/>
              <a:pPr/>
              <a:t>9/15/2014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F2D93-B5AE-4640-B029-5E729CBA895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29835241"/>
      </p:ext>
    </p:extLst>
  </p:cSld>
  <p:clrMapOvr>
    <a:masterClrMapping/>
  </p:clrMapOvr>
  <p:transition>
    <p:diamond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6250C-350B-4B96-AA2B-8F59144082B0}" type="datetimeFigureOut">
              <a:rPr lang="en-US" smtClean="0"/>
              <a:pPr/>
              <a:t>9/15/2014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F2D93-B5AE-4640-B029-5E729CBA895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01747817"/>
      </p:ext>
    </p:extLst>
  </p:cSld>
  <p:clrMapOvr>
    <a:masterClrMapping/>
  </p:clrMapOvr>
  <p:transition>
    <p:diamond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6250C-350B-4B96-AA2B-8F59144082B0}" type="datetimeFigureOut">
              <a:rPr lang="en-US" smtClean="0"/>
              <a:pPr/>
              <a:t>9/15/2014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F2D93-B5AE-4640-B029-5E729CBA895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8841919"/>
      </p:ext>
    </p:extLst>
  </p:cSld>
  <p:clrMapOvr>
    <a:masterClrMapping/>
  </p:clrMapOvr>
  <p:transition>
    <p:diamond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6250C-350B-4B96-AA2B-8F59144082B0}" type="datetimeFigureOut">
              <a:rPr lang="en-US" smtClean="0"/>
              <a:pPr/>
              <a:t>9/15/2014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F2D93-B5AE-4640-B029-5E729CBA895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57808034"/>
      </p:ext>
    </p:extLst>
  </p:cSld>
  <p:clrMapOvr>
    <a:masterClrMapping/>
  </p:clrMapOvr>
  <p:transition>
    <p:diamond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6250C-350B-4B96-AA2B-8F59144082B0}" type="datetimeFigureOut">
              <a:rPr lang="en-US" smtClean="0"/>
              <a:pPr/>
              <a:t>9/15/2014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F2D93-B5AE-4640-B029-5E729CBA895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55041099"/>
      </p:ext>
    </p:extLst>
  </p:cSld>
  <p:clrMapOvr>
    <a:masterClrMapping/>
  </p:clrMapOvr>
  <p:transition>
    <p:diamond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6250C-350B-4B96-AA2B-8F59144082B0}" type="datetimeFigureOut">
              <a:rPr lang="en-US" smtClean="0"/>
              <a:pPr/>
              <a:t>9/15/2014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F2D93-B5AE-4640-B029-5E729CBA895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39344273"/>
      </p:ext>
    </p:extLst>
  </p:cSld>
  <p:clrMapOvr>
    <a:masterClrMapping/>
  </p:clrMapOvr>
  <p:transition>
    <p:diamond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6250C-350B-4B96-AA2B-8F59144082B0}" type="datetimeFigureOut">
              <a:rPr lang="en-US" smtClean="0"/>
              <a:pPr/>
              <a:t>9/15/2014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F2D93-B5AE-4640-B029-5E729CBA895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39946994"/>
      </p:ext>
    </p:extLst>
  </p:cSld>
  <p:clrMapOvr>
    <a:masterClrMapping/>
  </p:clrMapOvr>
  <p:transition>
    <p:diamond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6250C-350B-4B96-AA2B-8F59144082B0}" type="datetimeFigureOut">
              <a:rPr lang="en-US" smtClean="0"/>
              <a:pPr/>
              <a:t>9/15/2014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F2D93-B5AE-4640-B029-5E729CBA895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02212670"/>
      </p:ext>
    </p:extLst>
  </p:cSld>
  <p:clrMapOvr>
    <a:masterClrMapping/>
  </p:clrMapOvr>
  <p:transition>
    <p:diamond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26250C-350B-4B96-AA2B-8F59144082B0}" type="datetimeFigureOut">
              <a:rPr lang="en-US" smtClean="0"/>
              <a:pPr/>
              <a:t>9/15/2014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6F2D93-B5AE-4640-B029-5E729CBA895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82692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diamond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" name="Picture 2" descr="C:\Users\Janet\Documents\Los primeros 7 a~os\TEMA 14  CERTIF MI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762000" y="1676400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PR" dirty="0" smtClean="0"/>
              <a:t>Une </a:t>
            </a:r>
            <a:r>
              <a:rPr lang="es-PR" dirty="0" err="1" smtClean="0"/>
              <a:t>saine</a:t>
            </a:r>
            <a:r>
              <a:rPr lang="es-PR" dirty="0" smtClean="0"/>
              <a:t> </a:t>
            </a:r>
            <a:r>
              <a:rPr lang="es-PR" dirty="0" err="1" smtClean="0"/>
              <a:t>opinion</a:t>
            </a:r>
            <a:r>
              <a:rPr lang="es-PR" dirty="0" smtClean="0"/>
              <a:t> de </a:t>
            </a:r>
            <a:r>
              <a:rPr lang="es-PR" dirty="0" err="1" smtClean="0"/>
              <a:t>soi-même</a:t>
            </a:r>
            <a:r>
              <a:rPr lang="es-PR" dirty="0" smtClean="0"/>
              <a:t> </a:t>
            </a:r>
            <a:r>
              <a:rPr lang="es-PR" dirty="0" err="1" smtClean="0"/>
              <a:t>débute</a:t>
            </a:r>
            <a:r>
              <a:rPr lang="es-PR" dirty="0" smtClean="0"/>
              <a:t>                       </a:t>
            </a:r>
            <a:r>
              <a:rPr lang="es-PR" dirty="0" err="1" smtClean="0"/>
              <a:t>avec</a:t>
            </a:r>
            <a:r>
              <a:rPr lang="es-PR" dirty="0" smtClean="0"/>
              <a:t> </a:t>
            </a:r>
            <a:r>
              <a:rPr lang="es-PR" dirty="0" err="1" smtClean="0"/>
              <a:t>l’image</a:t>
            </a:r>
            <a:r>
              <a:rPr lang="es-PR" dirty="0" smtClean="0"/>
              <a:t> que </a:t>
            </a:r>
            <a:r>
              <a:rPr lang="es-PR" dirty="0" err="1" smtClean="0"/>
              <a:t>l’on</a:t>
            </a:r>
            <a:r>
              <a:rPr lang="es-PR" dirty="0" smtClean="0"/>
              <a:t> se </a:t>
            </a:r>
            <a:r>
              <a:rPr lang="es-PR" dirty="0" err="1" smtClean="0"/>
              <a:t>fait</a:t>
            </a:r>
            <a:r>
              <a:rPr lang="es-PR" dirty="0" smtClean="0"/>
              <a:t>                      de </a:t>
            </a:r>
            <a:r>
              <a:rPr lang="es-PR" dirty="0" err="1" smtClean="0"/>
              <a:t>soi-même</a:t>
            </a:r>
            <a:r>
              <a:rPr lang="es-PR" dirty="0" smtClean="0"/>
              <a:t>!</a:t>
            </a:r>
            <a:endParaRPr lang="es-PR" dirty="0"/>
          </a:p>
        </p:txBody>
      </p:sp>
      <p:sp>
        <p:nvSpPr>
          <p:cNvPr id="11" name="Subtitle 2"/>
          <p:cNvSpPr txBox="1">
            <a:spLocks/>
          </p:cNvSpPr>
          <p:nvPr/>
        </p:nvSpPr>
        <p:spPr>
          <a:xfrm>
            <a:off x="1447800" y="3432175"/>
            <a:ext cx="64008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PR" dirty="0" smtClean="0"/>
              <a:t>Les Sept </a:t>
            </a:r>
            <a:r>
              <a:rPr lang="es-PR" dirty="0" err="1" smtClean="0"/>
              <a:t>Premières</a:t>
            </a:r>
            <a:r>
              <a:rPr lang="es-PR" dirty="0" smtClean="0"/>
              <a:t> </a:t>
            </a:r>
            <a:r>
              <a:rPr lang="es-PR" dirty="0" err="1" smtClean="0"/>
              <a:t>Années</a:t>
            </a:r>
            <a:endParaRPr lang="es-PR" dirty="0" smtClean="0"/>
          </a:p>
          <a:p>
            <a:r>
              <a:rPr lang="es-PR" dirty="0" err="1" smtClean="0"/>
              <a:t>Chapître</a:t>
            </a:r>
            <a:r>
              <a:rPr lang="es-PR" dirty="0" smtClean="0"/>
              <a:t> 14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010400" y="6248400"/>
            <a:ext cx="2036135" cy="26161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 rot="19997692">
            <a:off x="7183249" y="798395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  <p:grpSp>
        <p:nvGrpSpPr>
          <p:cNvPr id="13" name="Group 12"/>
          <p:cNvGrpSpPr/>
          <p:nvPr/>
        </p:nvGrpSpPr>
        <p:grpSpPr>
          <a:xfrm>
            <a:off x="-213411" y="153650"/>
            <a:ext cx="1761075" cy="1446550"/>
            <a:chOff x="85702" y="148797"/>
            <a:chExt cx="1761075" cy="1446550"/>
          </a:xfrm>
        </p:grpSpPr>
        <p:sp>
          <p:nvSpPr>
            <p:cNvPr id="14" name="Rectangle 13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90593" y="220770"/>
              <a:ext cx="69975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32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</a:t>
              </a: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1828800" y="5943600"/>
            <a:ext cx="3276600" cy="707886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</p:spPr>
        <p:txBody>
          <a:bodyPr wrap="square" rtlCol="0">
            <a:spAutoFit/>
          </a:bodyPr>
          <a:lstStyle/>
          <a:p>
            <a:pPr algn="just"/>
            <a:r>
              <a:rPr lang="fr-FR" sz="2000" b="1" dirty="0" smtClean="0">
                <a:solidFill>
                  <a:schemeClr val="bg1"/>
                </a:solidFill>
              </a:rPr>
              <a:t>Un</a:t>
            </a:r>
            <a:r>
              <a:rPr lang="fr-FR" sz="2000" dirty="0" smtClean="0">
                <a:solidFill>
                  <a:schemeClr val="bg1"/>
                </a:solidFill>
              </a:rPr>
              <a:t> </a:t>
            </a:r>
            <a:r>
              <a:rPr lang="fr-FR" sz="2000" dirty="0" err="1" smtClean="0">
                <a:solidFill>
                  <a:schemeClr val="bg1"/>
                </a:solidFill>
              </a:rPr>
              <a:t>autoconcept</a:t>
            </a:r>
            <a:r>
              <a:rPr lang="fr-FR" sz="2000" dirty="0" smtClean="0">
                <a:solidFill>
                  <a:schemeClr val="bg1"/>
                </a:solidFill>
              </a:rPr>
              <a:t> </a:t>
            </a:r>
            <a:r>
              <a:rPr lang="fr-FR" sz="2000" b="1" dirty="0" smtClean="0">
                <a:solidFill>
                  <a:schemeClr val="bg1"/>
                </a:solidFill>
              </a:rPr>
              <a:t>SAIN</a:t>
            </a:r>
          </a:p>
          <a:p>
            <a:pPr algn="just"/>
            <a:r>
              <a:rPr lang="fr-FR" sz="2000" dirty="0" smtClean="0">
                <a:solidFill>
                  <a:schemeClr val="bg1"/>
                </a:solidFill>
              </a:rPr>
              <a:t>débute avec </a:t>
            </a:r>
            <a:r>
              <a:rPr lang="fr-FR" sz="2000" b="1" dirty="0" smtClean="0">
                <a:solidFill>
                  <a:schemeClr val="bg1"/>
                </a:solidFill>
              </a:rPr>
              <a:t>l’IMAGE</a:t>
            </a:r>
            <a:r>
              <a:rPr lang="fr-FR" sz="2000" dirty="0" smtClean="0">
                <a:solidFill>
                  <a:schemeClr val="bg1"/>
                </a:solidFill>
              </a:rPr>
              <a:t> </a:t>
            </a:r>
            <a:r>
              <a:rPr lang="fr-FR" sz="2000" b="1" dirty="0" smtClean="0">
                <a:solidFill>
                  <a:schemeClr val="bg1"/>
                </a:solidFill>
              </a:rPr>
              <a:t>DE SOI</a:t>
            </a:r>
            <a:endParaRPr lang="en-US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30986895"/>
      </p:ext>
    </p:extLst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anet\Documents\Los primeros 7 a~os\TEMA 14  CERTIF MI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62000" y="76200"/>
            <a:ext cx="7620000" cy="1143000"/>
          </a:xfrm>
        </p:spPr>
        <p:txBody>
          <a:bodyPr>
            <a:normAutofit fontScale="90000"/>
          </a:bodyPr>
          <a:lstStyle/>
          <a:p>
            <a:r>
              <a:rPr lang="es-PR" b="1" dirty="0" err="1" smtClean="0"/>
              <a:t>Comment</a:t>
            </a:r>
            <a:r>
              <a:rPr lang="es-PR" b="1" dirty="0" smtClean="0"/>
              <a:t> </a:t>
            </a:r>
            <a:r>
              <a:rPr lang="es-PR" b="1" dirty="0" err="1" smtClean="0"/>
              <a:t>aider</a:t>
            </a:r>
            <a:r>
              <a:rPr lang="es-PR" b="1" dirty="0" smtClean="0"/>
              <a:t> les </a:t>
            </a:r>
            <a:r>
              <a:rPr lang="es-PR" b="1" dirty="0" err="1" smtClean="0"/>
              <a:t>enfants</a:t>
            </a:r>
            <a:r>
              <a:rPr lang="es-PR" b="1" dirty="0" smtClean="0"/>
              <a:t> à</a:t>
            </a:r>
            <a:br>
              <a:rPr lang="es-PR" b="1" dirty="0" smtClean="0"/>
            </a:br>
            <a:r>
              <a:rPr lang="es-PR" b="1" dirty="0" smtClean="0"/>
              <a:t> </a:t>
            </a:r>
            <a:r>
              <a:rPr lang="es-PR" b="1" dirty="0" err="1" smtClean="0"/>
              <a:t>accepter</a:t>
            </a:r>
            <a:r>
              <a:rPr lang="es-PR" b="1" dirty="0" smtClean="0"/>
              <a:t> </a:t>
            </a:r>
            <a:r>
              <a:rPr lang="es-PR" b="1" dirty="0" err="1" smtClean="0"/>
              <a:t>leur</a:t>
            </a:r>
            <a:r>
              <a:rPr lang="es-PR" b="1" dirty="0" smtClean="0"/>
              <a:t> </a:t>
            </a:r>
            <a:r>
              <a:rPr lang="es-PR" b="1" dirty="0" err="1" smtClean="0"/>
              <a:t>apparence</a:t>
            </a:r>
            <a:endParaRPr lang="en-US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3999" y="1371600"/>
            <a:ext cx="6096000" cy="4525963"/>
          </a:xfrm>
        </p:spPr>
        <p:txBody>
          <a:bodyPr>
            <a:normAutofit fontScale="92500"/>
          </a:bodyPr>
          <a:lstStyle/>
          <a:p>
            <a:r>
              <a:rPr lang="es-PR" dirty="0" smtClean="0"/>
              <a:t>La </a:t>
            </a:r>
            <a:r>
              <a:rPr lang="es-PR" dirty="0" err="1" smtClean="0"/>
              <a:t>manière</a:t>
            </a:r>
            <a:r>
              <a:rPr lang="es-PR" dirty="0" smtClean="0"/>
              <a:t> </a:t>
            </a:r>
            <a:r>
              <a:rPr lang="es-PR" dirty="0" err="1" smtClean="0"/>
              <a:t>dont</a:t>
            </a:r>
            <a:r>
              <a:rPr lang="es-PR" dirty="0" smtClean="0"/>
              <a:t> vos </a:t>
            </a:r>
            <a:r>
              <a:rPr lang="es-PR" dirty="0" err="1" smtClean="0"/>
              <a:t>enfants</a:t>
            </a:r>
            <a:r>
              <a:rPr lang="es-PR" dirty="0" smtClean="0"/>
              <a:t> se </a:t>
            </a:r>
            <a:r>
              <a:rPr lang="es-PR" dirty="0" err="1" smtClean="0"/>
              <a:t>sentent</a:t>
            </a:r>
            <a:r>
              <a:rPr lang="es-PR" dirty="0" smtClean="0"/>
              <a:t> par </a:t>
            </a:r>
            <a:r>
              <a:rPr lang="es-PR" dirty="0" err="1" smtClean="0"/>
              <a:t>rapport</a:t>
            </a:r>
            <a:r>
              <a:rPr lang="es-PR" dirty="0" smtClean="0"/>
              <a:t> à </a:t>
            </a:r>
            <a:r>
              <a:rPr lang="es-PR" dirty="0" err="1" smtClean="0"/>
              <a:t>leur</a:t>
            </a:r>
            <a:r>
              <a:rPr lang="es-PR" dirty="0" smtClean="0"/>
              <a:t> </a:t>
            </a:r>
            <a:r>
              <a:rPr lang="es-PR" dirty="0" err="1" smtClean="0"/>
              <a:t>apparence</a:t>
            </a:r>
            <a:r>
              <a:rPr lang="es-PR" dirty="0" smtClean="0"/>
              <a:t> </a:t>
            </a:r>
            <a:r>
              <a:rPr lang="es-PR" dirty="0" err="1" smtClean="0"/>
              <a:t>affectera</a:t>
            </a:r>
            <a:r>
              <a:rPr lang="es-PR" dirty="0" smtClean="0"/>
              <a:t> </a:t>
            </a:r>
            <a:r>
              <a:rPr lang="es-PR" dirty="0" err="1" smtClean="0"/>
              <a:t>leur</a:t>
            </a:r>
            <a:r>
              <a:rPr lang="es-PR" dirty="0" smtClean="0"/>
              <a:t> capacité à </a:t>
            </a:r>
            <a:r>
              <a:rPr lang="es-PR" dirty="0" err="1" smtClean="0"/>
              <a:t>avoir</a:t>
            </a:r>
            <a:r>
              <a:rPr lang="es-PR" dirty="0" smtClean="0"/>
              <a:t> des </a:t>
            </a:r>
            <a:r>
              <a:rPr lang="es-PR" dirty="0" err="1" smtClean="0"/>
              <a:t>relations</a:t>
            </a:r>
            <a:r>
              <a:rPr lang="es-PR" dirty="0" smtClean="0"/>
              <a:t> </a:t>
            </a:r>
            <a:r>
              <a:rPr lang="es-PR" dirty="0" err="1" smtClean="0"/>
              <a:t>avec</a:t>
            </a:r>
            <a:r>
              <a:rPr lang="es-PR" dirty="0" smtClean="0"/>
              <a:t> </a:t>
            </a:r>
            <a:r>
              <a:rPr lang="es-PR" dirty="0" err="1" smtClean="0"/>
              <a:t>autrui</a:t>
            </a:r>
            <a:r>
              <a:rPr lang="es-PR" dirty="0" smtClean="0"/>
              <a:t>. </a:t>
            </a:r>
          </a:p>
          <a:p>
            <a:r>
              <a:rPr lang="es-PR" dirty="0" smtClean="0"/>
              <a:t>À </a:t>
            </a:r>
            <a:r>
              <a:rPr lang="es-PR" dirty="0" err="1" smtClean="0"/>
              <a:t>ceux</a:t>
            </a:r>
            <a:r>
              <a:rPr lang="es-PR" dirty="0" smtClean="0"/>
              <a:t> </a:t>
            </a:r>
            <a:r>
              <a:rPr lang="es-PR" dirty="0" err="1" smtClean="0"/>
              <a:t>qui</a:t>
            </a:r>
            <a:r>
              <a:rPr lang="es-PR" dirty="0" smtClean="0"/>
              <a:t> se </a:t>
            </a:r>
            <a:r>
              <a:rPr lang="es-PR" dirty="0" err="1" smtClean="0"/>
              <a:t>sentent</a:t>
            </a:r>
            <a:r>
              <a:rPr lang="es-PR" dirty="0" smtClean="0"/>
              <a:t> bien </a:t>
            </a:r>
            <a:r>
              <a:rPr lang="es-PR" dirty="0" err="1" smtClean="0"/>
              <a:t>avec</a:t>
            </a:r>
            <a:r>
              <a:rPr lang="es-PR" dirty="0" smtClean="0"/>
              <a:t> </a:t>
            </a:r>
            <a:r>
              <a:rPr lang="es-PR" dirty="0" err="1" smtClean="0"/>
              <a:t>leur</a:t>
            </a:r>
            <a:r>
              <a:rPr lang="es-PR" dirty="0" smtClean="0"/>
              <a:t> </a:t>
            </a:r>
            <a:r>
              <a:rPr lang="es-PR" dirty="0" err="1" smtClean="0"/>
              <a:t>apparence</a:t>
            </a:r>
            <a:r>
              <a:rPr lang="es-PR" dirty="0" smtClean="0"/>
              <a:t>,  </a:t>
            </a:r>
            <a:r>
              <a:rPr lang="es-PR" dirty="0" err="1" smtClean="0"/>
              <a:t>il</a:t>
            </a:r>
            <a:r>
              <a:rPr lang="es-PR" dirty="0" smtClean="0"/>
              <a:t> </a:t>
            </a:r>
            <a:r>
              <a:rPr lang="es-PR" dirty="0" err="1" smtClean="0"/>
              <a:t>sera</a:t>
            </a:r>
            <a:r>
              <a:rPr lang="es-PR" dirty="0" smtClean="0"/>
              <a:t> plus </a:t>
            </a:r>
            <a:r>
              <a:rPr lang="es-PR" dirty="0" err="1" smtClean="0"/>
              <a:t>facile</a:t>
            </a:r>
            <a:r>
              <a:rPr lang="es-PR" dirty="0" smtClean="0"/>
              <a:t> de </a:t>
            </a:r>
            <a:r>
              <a:rPr lang="es-PR" dirty="0" err="1" smtClean="0"/>
              <a:t>détourner</a:t>
            </a:r>
            <a:r>
              <a:rPr lang="es-PR" dirty="0" smtClean="0"/>
              <a:t> </a:t>
            </a:r>
            <a:r>
              <a:rPr lang="es-PR" dirty="0" err="1" smtClean="0"/>
              <a:t>leur</a:t>
            </a:r>
            <a:r>
              <a:rPr lang="es-PR" dirty="0" smtClean="0"/>
              <a:t> </a:t>
            </a:r>
            <a:r>
              <a:rPr lang="es-PR" dirty="0" err="1" smtClean="0"/>
              <a:t>attention</a:t>
            </a:r>
            <a:r>
              <a:rPr lang="es-PR" dirty="0" smtClean="0"/>
              <a:t> </a:t>
            </a:r>
            <a:r>
              <a:rPr lang="es-PR" dirty="0" err="1" smtClean="0"/>
              <a:t>d’eux-mêmes</a:t>
            </a:r>
            <a:r>
              <a:rPr lang="es-PR" dirty="0" smtClean="0"/>
              <a:t> </a:t>
            </a:r>
            <a:r>
              <a:rPr lang="es-PR" dirty="0" err="1" smtClean="0"/>
              <a:t>pour</a:t>
            </a:r>
            <a:r>
              <a:rPr lang="es-PR" dirty="0" smtClean="0"/>
              <a:t> la </a:t>
            </a:r>
            <a:r>
              <a:rPr lang="es-PR" dirty="0" err="1" smtClean="0"/>
              <a:t>porter</a:t>
            </a:r>
            <a:r>
              <a:rPr lang="es-PR" dirty="0" smtClean="0"/>
              <a:t>  sur </a:t>
            </a:r>
            <a:r>
              <a:rPr lang="es-PR" dirty="0" err="1" smtClean="0"/>
              <a:t>autrui</a:t>
            </a:r>
            <a:r>
              <a:rPr lang="es-PR" dirty="0" smtClean="0"/>
              <a:t>.</a:t>
            </a:r>
          </a:p>
          <a:p>
            <a:r>
              <a:rPr lang="es-PR" dirty="0" smtClean="0"/>
              <a:t>Les </a:t>
            </a:r>
            <a:r>
              <a:rPr lang="es-PR" dirty="0" err="1" smtClean="0"/>
              <a:t>parents</a:t>
            </a:r>
            <a:r>
              <a:rPr lang="es-PR" dirty="0" smtClean="0"/>
              <a:t> </a:t>
            </a:r>
            <a:r>
              <a:rPr lang="es-PR" dirty="0" err="1" smtClean="0"/>
              <a:t>sont</a:t>
            </a:r>
            <a:r>
              <a:rPr lang="es-PR" dirty="0" smtClean="0"/>
              <a:t> la </a:t>
            </a:r>
            <a:r>
              <a:rPr lang="es-PR" dirty="0" err="1" smtClean="0"/>
              <a:t>clé</a:t>
            </a:r>
            <a:r>
              <a:rPr lang="es-PR" dirty="0" smtClean="0"/>
              <a:t> de </a:t>
            </a:r>
            <a:r>
              <a:rPr lang="es-PR" dirty="0" err="1" smtClean="0"/>
              <a:t>ceci</a:t>
            </a:r>
            <a:r>
              <a:rPr lang="es-PR" dirty="0" smtClean="0"/>
              <a:t>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010400" y="6248400"/>
            <a:ext cx="2036135" cy="26161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rot="19997692">
            <a:off x="7183249" y="798395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  <p:grpSp>
        <p:nvGrpSpPr>
          <p:cNvPr id="8" name="Group 7"/>
          <p:cNvGrpSpPr/>
          <p:nvPr/>
        </p:nvGrpSpPr>
        <p:grpSpPr>
          <a:xfrm>
            <a:off x="-213411" y="153650"/>
            <a:ext cx="1761075" cy="1446550"/>
            <a:chOff x="85702" y="148797"/>
            <a:chExt cx="1761075" cy="1446550"/>
          </a:xfrm>
        </p:grpSpPr>
        <p:sp>
          <p:nvSpPr>
            <p:cNvPr id="9" name="Rectangle 8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90593" y="220770"/>
              <a:ext cx="69975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32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</a:t>
              </a: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1828800" y="5943600"/>
            <a:ext cx="3276600" cy="707886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</p:spPr>
        <p:txBody>
          <a:bodyPr wrap="square" rtlCol="0">
            <a:spAutoFit/>
          </a:bodyPr>
          <a:lstStyle/>
          <a:p>
            <a:pPr algn="just"/>
            <a:r>
              <a:rPr lang="fr-FR" sz="2000" b="1" dirty="0" smtClean="0">
                <a:solidFill>
                  <a:schemeClr val="bg1"/>
                </a:solidFill>
              </a:rPr>
              <a:t>Un</a:t>
            </a:r>
            <a:r>
              <a:rPr lang="fr-FR" sz="2000" dirty="0" smtClean="0">
                <a:solidFill>
                  <a:schemeClr val="bg1"/>
                </a:solidFill>
              </a:rPr>
              <a:t> </a:t>
            </a:r>
            <a:r>
              <a:rPr lang="fr-FR" sz="2000" dirty="0" err="1" smtClean="0">
                <a:solidFill>
                  <a:schemeClr val="bg1"/>
                </a:solidFill>
              </a:rPr>
              <a:t>autoconcept</a:t>
            </a:r>
            <a:r>
              <a:rPr lang="fr-FR" sz="2000" dirty="0" smtClean="0">
                <a:solidFill>
                  <a:schemeClr val="bg1"/>
                </a:solidFill>
              </a:rPr>
              <a:t> </a:t>
            </a:r>
            <a:r>
              <a:rPr lang="fr-FR" sz="2000" b="1" dirty="0" smtClean="0">
                <a:solidFill>
                  <a:schemeClr val="bg1"/>
                </a:solidFill>
              </a:rPr>
              <a:t>SAIN</a:t>
            </a:r>
          </a:p>
          <a:p>
            <a:pPr algn="just"/>
            <a:r>
              <a:rPr lang="fr-FR" sz="2000" dirty="0" smtClean="0">
                <a:solidFill>
                  <a:schemeClr val="bg1"/>
                </a:solidFill>
              </a:rPr>
              <a:t>débute avec </a:t>
            </a:r>
            <a:r>
              <a:rPr lang="fr-FR" sz="2000" b="1" dirty="0" smtClean="0">
                <a:solidFill>
                  <a:schemeClr val="bg1"/>
                </a:solidFill>
              </a:rPr>
              <a:t>l’IMAGE</a:t>
            </a:r>
            <a:r>
              <a:rPr lang="fr-FR" sz="2000" dirty="0" smtClean="0">
                <a:solidFill>
                  <a:schemeClr val="bg1"/>
                </a:solidFill>
              </a:rPr>
              <a:t> </a:t>
            </a:r>
            <a:r>
              <a:rPr lang="fr-FR" sz="2000" b="1" dirty="0" smtClean="0">
                <a:solidFill>
                  <a:schemeClr val="bg1"/>
                </a:solidFill>
              </a:rPr>
              <a:t>DE SOI</a:t>
            </a:r>
            <a:endParaRPr lang="en-US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58142714"/>
      </p:ext>
    </p:extLst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anet\Documents\Los primeros 7 a~os\TEMA 14  CERTIF MI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199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PR" b="1" dirty="0" err="1"/>
              <a:t>Comment</a:t>
            </a:r>
            <a:r>
              <a:rPr lang="es-PR" b="1" dirty="0"/>
              <a:t> </a:t>
            </a:r>
            <a:r>
              <a:rPr lang="es-PR" b="1" dirty="0" err="1"/>
              <a:t>aider</a:t>
            </a:r>
            <a:r>
              <a:rPr lang="es-PR" b="1" dirty="0"/>
              <a:t> les </a:t>
            </a:r>
            <a:r>
              <a:rPr lang="es-PR" b="1" dirty="0" err="1"/>
              <a:t>enfants</a:t>
            </a:r>
            <a:r>
              <a:rPr lang="es-PR" b="1" dirty="0"/>
              <a:t> à</a:t>
            </a:r>
            <a:br>
              <a:rPr lang="es-PR" b="1" dirty="0"/>
            </a:br>
            <a:r>
              <a:rPr lang="es-PR" b="1" dirty="0"/>
              <a:t> </a:t>
            </a:r>
            <a:r>
              <a:rPr lang="es-PR" b="1" dirty="0" err="1"/>
              <a:t>accepter</a:t>
            </a:r>
            <a:r>
              <a:rPr lang="es-PR" b="1" dirty="0"/>
              <a:t> </a:t>
            </a:r>
            <a:r>
              <a:rPr lang="es-PR" b="1" dirty="0" err="1"/>
              <a:t>leur</a:t>
            </a:r>
            <a:r>
              <a:rPr lang="es-PR" b="1" dirty="0"/>
              <a:t> </a:t>
            </a:r>
            <a:r>
              <a:rPr lang="es-PR" b="1" dirty="0" err="1"/>
              <a:t>apparence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4000" y="1371600"/>
            <a:ext cx="6095999" cy="4525963"/>
          </a:xfrm>
        </p:spPr>
        <p:txBody>
          <a:bodyPr>
            <a:normAutofit fontScale="92500" lnSpcReduction="20000"/>
          </a:bodyPr>
          <a:lstStyle/>
          <a:p>
            <a:r>
              <a:rPr lang="es-PR" dirty="0" smtClean="0"/>
              <a:t>En </a:t>
            </a:r>
            <a:r>
              <a:rPr lang="es-PR" dirty="0" err="1" smtClean="0"/>
              <a:t>tant</a:t>
            </a:r>
            <a:r>
              <a:rPr lang="es-PR" dirty="0" smtClean="0"/>
              <a:t> que </a:t>
            </a:r>
            <a:r>
              <a:rPr lang="es-PR" dirty="0" err="1" smtClean="0"/>
              <a:t>parent</a:t>
            </a:r>
            <a:r>
              <a:rPr lang="es-PR" dirty="0" smtClean="0"/>
              <a:t>, </a:t>
            </a:r>
            <a:r>
              <a:rPr lang="es-PR" dirty="0" err="1" smtClean="0"/>
              <a:t>cherchez</a:t>
            </a:r>
            <a:r>
              <a:rPr lang="es-PR" dirty="0" smtClean="0"/>
              <a:t>  des </a:t>
            </a:r>
            <a:r>
              <a:rPr lang="es-PR" dirty="0" err="1" smtClean="0"/>
              <a:t>caractéristiques</a:t>
            </a:r>
            <a:r>
              <a:rPr lang="es-PR" dirty="0" smtClean="0"/>
              <a:t> </a:t>
            </a:r>
            <a:r>
              <a:rPr lang="es-PR" dirty="0" err="1" smtClean="0"/>
              <a:t>spécifiques</a:t>
            </a:r>
            <a:r>
              <a:rPr lang="es-PR" dirty="0" smtClean="0"/>
              <a:t> à </a:t>
            </a:r>
            <a:r>
              <a:rPr lang="es-PR" dirty="0" err="1" smtClean="0"/>
              <a:t>admirer</a:t>
            </a:r>
            <a:r>
              <a:rPr lang="es-PR" dirty="0" smtClean="0"/>
              <a:t> </a:t>
            </a:r>
            <a:r>
              <a:rPr lang="es-PR" dirty="0" err="1" smtClean="0"/>
              <a:t>chez</a:t>
            </a:r>
            <a:r>
              <a:rPr lang="es-PR" dirty="0" smtClean="0"/>
              <a:t> </a:t>
            </a:r>
            <a:r>
              <a:rPr lang="es-PR" dirty="0" err="1" smtClean="0"/>
              <a:t>l’enfant</a:t>
            </a:r>
            <a:r>
              <a:rPr lang="es-PR" dirty="0" smtClean="0"/>
              <a:t>, et </a:t>
            </a:r>
            <a:r>
              <a:rPr lang="es-PR" dirty="0" err="1" smtClean="0"/>
              <a:t>indiquez</a:t>
            </a:r>
            <a:r>
              <a:rPr lang="es-PR" dirty="0" smtClean="0"/>
              <a:t>-les lui. </a:t>
            </a:r>
          </a:p>
          <a:p>
            <a:r>
              <a:rPr lang="es-PR" dirty="0" err="1" smtClean="0"/>
              <a:t>Nous</a:t>
            </a:r>
            <a:r>
              <a:rPr lang="es-PR" dirty="0" smtClean="0"/>
              <a:t> </a:t>
            </a:r>
            <a:r>
              <a:rPr lang="es-PR" dirty="0" err="1" smtClean="0"/>
              <a:t>ne</a:t>
            </a:r>
            <a:r>
              <a:rPr lang="es-PR" dirty="0" smtClean="0"/>
              <a:t>  </a:t>
            </a:r>
            <a:r>
              <a:rPr lang="es-PR" dirty="0" err="1" smtClean="0"/>
              <a:t>devons</a:t>
            </a:r>
            <a:r>
              <a:rPr lang="es-PR" dirty="0" smtClean="0"/>
              <a:t> </a:t>
            </a:r>
            <a:r>
              <a:rPr lang="es-PR" dirty="0" err="1" smtClean="0"/>
              <a:t>pas</a:t>
            </a:r>
            <a:r>
              <a:rPr lang="es-PR" dirty="0" smtClean="0"/>
              <a:t> </a:t>
            </a:r>
            <a:r>
              <a:rPr lang="es-PR" dirty="0" err="1" smtClean="0"/>
              <a:t>découvrir</a:t>
            </a:r>
            <a:r>
              <a:rPr lang="es-PR" dirty="0" smtClean="0"/>
              <a:t> </a:t>
            </a:r>
            <a:r>
              <a:rPr lang="es-PR" dirty="0" err="1" smtClean="0"/>
              <a:t>ses</a:t>
            </a:r>
            <a:r>
              <a:rPr lang="es-PR" dirty="0" smtClean="0"/>
              <a:t> </a:t>
            </a:r>
            <a:r>
              <a:rPr lang="es-PR" dirty="0" err="1" smtClean="0"/>
              <a:t>défauts</a:t>
            </a:r>
            <a:r>
              <a:rPr lang="es-PR" dirty="0" smtClean="0"/>
              <a:t> et les </a:t>
            </a:r>
            <a:r>
              <a:rPr lang="es-PR" dirty="0" err="1" smtClean="0"/>
              <a:t>magnifier</a:t>
            </a:r>
            <a:r>
              <a:rPr lang="es-PR" dirty="0" smtClean="0"/>
              <a:t>.  </a:t>
            </a:r>
          </a:p>
          <a:p>
            <a:r>
              <a:rPr lang="es-PR" dirty="0" err="1" smtClean="0"/>
              <a:t>Il</a:t>
            </a:r>
            <a:r>
              <a:rPr lang="es-PR" dirty="0" smtClean="0"/>
              <a:t> </a:t>
            </a:r>
            <a:r>
              <a:rPr lang="es-PR" dirty="0" err="1" smtClean="0"/>
              <a:t>est</a:t>
            </a:r>
            <a:r>
              <a:rPr lang="es-PR" dirty="0" smtClean="0"/>
              <a:t> </a:t>
            </a:r>
            <a:r>
              <a:rPr lang="es-PR" dirty="0" err="1" smtClean="0"/>
              <a:t>déjà</a:t>
            </a:r>
            <a:r>
              <a:rPr lang="es-PR" dirty="0" smtClean="0"/>
              <a:t> </a:t>
            </a:r>
            <a:r>
              <a:rPr lang="es-PR" dirty="0" err="1" smtClean="0"/>
              <a:t>suffisamment</a:t>
            </a:r>
            <a:r>
              <a:rPr lang="es-PR" dirty="0" smtClean="0"/>
              <a:t> </a:t>
            </a:r>
            <a:r>
              <a:rPr lang="es-PR" dirty="0" err="1" smtClean="0"/>
              <a:t>difficile</a:t>
            </a:r>
            <a:r>
              <a:rPr lang="es-PR" dirty="0" smtClean="0"/>
              <a:t> </a:t>
            </a:r>
            <a:r>
              <a:rPr lang="es-PR" dirty="0" err="1" smtClean="0"/>
              <a:t>aux</a:t>
            </a:r>
            <a:r>
              <a:rPr lang="es-PR" dirty="0" smtClean="0"/>
              <a:t> </a:t>
            </a:r>
            <a:r>
              <a:rPr lang="es-PR" dirty="0" err="1" smtClean="0"/>
              <a:t>moins</a:t>
            </a:r>
            <a:r>
              <a:rPr lang="es-PR" dirty="0" smtClean="0"/>
              <a:t> </a:t>
            </a:r>
            <a:r>
              <a:rPr lang="es-PR" dirty="0" err="1" smtClean="0"/>
              <a:t>attractifs</a:t>
            </a:r>
            <a:r>
              <a:rPr lang="es-PR" dirty="0" smtClean="0"/>
              <a:t> de </a:t>
            </a:r>
            <a:r>
              <a:rPr lang="es-PR" dirty="0" err="1" smtClean="0"/>
              <a:t>vivre</a:t>
            </a:r>
            <a:r>
              <a:rPr lang="es-PR" dirty="0" smtClean="0"/>
              <a:t> en </a:t>
            </a:r>
            <a:r>
              <a:rPr lang="es-PR" dirty="0" err="1" smtClean="0"/>
              <a:t>dehors</a:t>
            </a:r>
            <a:r>
              <a:rPr lang="es-PR" dirty="0" smtClean="0"/>
              <a:t> du foyer, </a:t>
            </a:r>
            <a:r>
              <a:rPr lang="es-PR" dirty="0" err="1" smtClean="0"/>
              <a:t>pour</a:t>
            </a:r>
            <a:r>
              <a:rPr lang="es-PR" dirty="0" smtClean="0"/>
              <a:t> </a:t>
            </a:r>
            <a:r>
              <a:rPr lang="es-PR" dirty="0" err="1" smtClean="0"/>
              <a:t>être</a:t>
            </a:r>
            <a:r>
              <a:rPr lang="es-PR" dirty="0" smtClean="0"/>
              <a:t> </a:t>
            </a:r>
            <a:r>
              <a:rPr lang="es-PR" dirty="0" err="1" smtClean="0"/>
              <a:t>constamment</a:t>
            </a:r>
            <a:r>
              <a:rPr lang="es-PR" dirty="0" smtClean="0"/>
              <a:t> mis par </a:t>
            </a:r>
            <a:r>
              <a:rPr lang="es-PR" dirty="0" err="1" smtClean="0"/>
              <a:t>autrui</a:t>
            </a:r>
            <a:r>
              <a:rPr lang="es-PR" dirty="0" smtClean="0"/>
              <a:t> en </a:t>
            </a:r>
            <a:r>
              <a:rPr lang="es-PR" dirty="0" err="1" smtClean="0"/>
              <a:t>face</a:t>
            </a:r>
            <a:r>
              <a:rPr lang="es-PR" dirty="0" smtClean="0"/>
              <a:t> de </a:t>
            </a:r>
            <a:r>
              <a:rPr lang="es-PR" dirty="0" err="1" smtClean="0"/>
              <a:t>leurs</a:t>
            </a:r>
            <a:r>
              <a:rPr lang="es-PR" dirty="0" smtClean="0"/>
              <a:t> </a:t>
            </a:r>
            <a:r>
              <a:rPr lang="es-PR" dirty="0" err="1" smtClean="0"/>
              <a:t>défauts</a:t>
            </a:r>
            <a:r>
              <a:rPr lang="es-PR" dirty="0" smtClean="0"/>
              <a:t>.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010400" y="6248400"/>
            <a:ext cx="2036135" cy="26161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rot="19997692">
            <a:off x="7183249" y="798395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  <p:grpSp>
        <p:nvGrpSpPr>
          <p:cNvPr id="8" name="Group 7"/>
          <p:cNvGrpSpPr/>
          <p:nvPr/>
        </p:nvGrpSpPr>
        <p:grpSpPr>
          <a:xfrm>
            <a:off x="-213411" y="153650"/>
            <a:ext cx="1761075" cy="1446550"/>
            <a:chOff x="85702" y="148797"/>
            <a:chExt cx="1761075" cy="1446550"/>
          </a:xfrm>
        </p:grpSpPr>
        <p:sp>
          <p:nvSpPr>
            <p:cNvPr id="9" name="Rectangle 8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90593" y="220770"/>
              <a:ext cx="69975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32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</a:t>
              </a: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1828800" y="5943600"/>
            <a:ext cx="3276600" cy="707886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</p:spPr>
        <p:txBody>
          <a:bodyPr wrap="square" rtlCol="0">
            <a:spAutoFit/>
          </a:bodyPr>
          <a:lstStyle/>
          <a:p>
            <a:pPr algn="just"/>
            <a:r>
              <a:rPr lang="fr-FR" sz="2000" b="1" dirty="0" smtClean="0">
                <a:solidFill>
                  <a:schemeClr val="bg1"/>
                </a:solidFill>
              </a:rPr>
              <a:t>Un</a:t>
            </a:r>
            <a:r>
              <a:rPr lang="fr-FR" sz="2000" dirty="0" smtClean="0">
                <a:solidFill>
                  <a:schemeClr val="bg1"/>
                </a:solidFill>
              </a:rPr>
              <a:t> </a:t>
            </a:r>
            <a:r>
              <a:rPr lang="fr-FR" sz="2000" dirty="0" err="1" smtClean="0">
                <a:solidFill>
                  <a:schemeClr val="bg1"/>
                </a:solidFill>
              </a:rPr>
              <a:t>autoconcept</a:t>
            </a:r>
            <a:r>
              <a:rPr lang="fr-FR" sz="2000" dirty="0" smtClean="0">
                <a:solidFill>
                  <a:schemeClr val="bg1"/>
                </a:solidFill>
              </a:rPr>
              <a:t> </a:t>
            </a:r>
            <a:r>
              <a:rPr lang="fr-FR" sz="2000" b="1" dirty="0" smtClean="0">
                <a:solidFill>
                  <a:schemeClr val="bg1"/>
                </a:solidFill>
              </a:rPr>
              <a:t>SAIN</a:t>
            </a:r>
          </a:p>
          <a:p>
            <a:pPr algn="just"/>
            <a:r>
              <a:rPr lang="fr-FR" sz="2000" dirty="0" smtClean="0">
                <a:solidFill>
                  <a:schemeClr val="bg1"/>
                </a:solidFill>
              </a:rPr>
              <a:t>débute avec </a:t>
            </a:r>
            <a:r>
              <a:rPr lang="fr-FR" sz="2000" b="1" dirty="0" smtClean="0">
                <a:solidFill>
                  <a:schemeClr val="bg1"/>
                </a:solidFill>
              </a:rPr>
              <a:t>l’IMAGE</a:t>
            </a:r>
            <a:r>
              <a:rPr lang="fr-FR" sz="2000" dirty="0" smtClean="0">
                <a:solidFill>
                  <a:schemeClr val="bg1"/>
                </a:solidFill>
              </a:rPr>
              <a:t> </a:t>
            </a:r>
            <a:r>
              <a:rPr lang="fr-FR" sz="2000" b="1" dirty="0" smtClean="0">
                <a:solidFill>
                  <a:schemeClr val="bg1"/>
                </a:solidFill>
              </a:rPr>
              <a:t>DE SOI</a:t>
            </a:r>
            <a:endParaRPr lang="en-US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73876549"/>
      </p:ext>
    </p:extLst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anet\Documents\Los primeros 7 a~os\TEMA 14  CERTIF MI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199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PR" b="1" dirty="0" err="1"/>
              <a:t>Comment</a:t>
            </a:r>
            <a:r>
              <a:rPr lang="es-PR" b="1" dirty="0"/>
              <a:t> </a:t>
            </a:r>
            <a:r>
              <a:rPr lang="es-PR" b="1" dirty="0" err="1"/>
              <a:t>aider</a:t>
            </a:r>
            <a:r>
              <a:rPr lang="es-PR" b="1" dirty="0"/>
              <a:t> les </a:t>
            </a:r>
            <a:r>
              <a:rPr lang="es-PR" b="1" dirty="0" err="1"/>
              <a:t>enfants</a:t>
            </a:r>
            <a:r>
              <a:rPr lang="es-PR" b="1" dirty="0"/>
              <a:t> à</a:t>
            </a:r>
            <a:br>
              <a:rPr lang="es-PR" b="1" dirty="0"/>
            </a:br>
            <a:r>
              <a:rPr lang="es-PR" b="1" dirty="0"/>
              <a:t> </a:t>
            </a:r>
            <a:r>
              <a:rPr lang="es-PR" b="1" dirty="0" err="1"/>
              <a:t>accepter</a:t>
            </a:r>
            <a:r>
              <a:rPr lang="es-PR" b="1" dirty="0"/>
              <a:t> </a:t>
            </a:r>
            <a:r>
              <a:rPr lang="es-PR" b="1" dirty="0" err="1"/>
              <a:t>leur</a:t>
            </a:r>
            <a:r>
              <a:rPr lang="es-PR" b="1" dirty="0"/>
              <a:t> </a:t>
            </a:r>
            <a:r>
              <a:rPr lang="es-PR" b="1" dirty="0" err="1"/>
              <a:t>apparence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62099" y="1447800"/>
            <a:ext cx="6019800" cy="4525963"/>
          </a:xfrm>
        </p:spPr>
        <p:txBody>
          <a:bodyPr>
            <a:normAutofit/>
          </a:bodyPr>
          <a:lstStyle/>
          <a:p>
            <a:r>
              <a:rPr lang="es-PR" dirty="0" smtClean="0"/>
              <a:t>Le </a:t>
            </a:r>
            <a:r>
              <a:rPr lang="es-PR" dirty="0" err="1" smtClean="0"/>
              <a:t>principe</a:t>
            </a:r>
            <a:r>
              <a:rPr lang="es-PR" dirty="0" smtClean="0"/>
              <a:t> </a:t>
            </a:r>
            <a:r>
              <a:rPr lang="es-PR" dirty="0" err="1" smtClean="0"/>
              <a:t>ici</a:t>
            </a:r>
            <a:r>
              <a:rPr lang="es-PR" dirty="0" smtClean="0"/>
              <a:t> </a:t>
            </a:r>
            <a:r>
              <a:rPr lang="es-PR" dirty="0" err="1" smtClean="0"/>
              <a:t>est</a:t>
            </a:r>
            <a:r>
              <a:rPr lang="es-PR" dirty="0" smtClean="0"/>
              <a:t>: </a:t>
            </a:r>
            <a:r>
              <a:rPr lang="es-PR" dirty="0" err="1" smtClean="0"/>
              <a:t>L’apparence</a:t>
            </a:r>
            <a:r>
              <a:rPr lang="es-PR" dirty="0" smtClean="0"/>
              <a:t> des </a:t>
            </a:r>
            <a:r>
              <a:rPr lang="es-PR" dirty="0" err="1" smtClean="0"/>
              <a:t>enfants</a:t>
            </a:r>
            <a:r>
              <a:rPr lang="es-PR" dirty="0" smtClean="0"/>
              <a:t> </a:t>
            </a:r>
            <a:r>
              <a:rPr lang="es-PR" dirty="0" err="1" smtClean="0"/>
              <a:t>est</a:t>
            </a:r>
            <a:r>
              <a:rPr lang="es-PR" dirty="0" smtClean="0"/>
              <a:t> </a:t>
            </a:r>
            <a:r>
              <a:rPr lang="es-PR" dirty="0" err="1" smtClean="0"/>
              <a:t>l’objet</a:t>
            </a:r>
            <a:r>
              <a:rPr lang="es-PR" dirty="0" smtClean="0"/>
              <a:t> </a:t>
            </a:r>
            <a:r>
              <a:rPr lang="es-PR" dirty="0" err="1" smtClean="0"/>
              <a:t>qui</a:t>
            </a:r>
            <a:r>
              <a:rPr lang="es-PR" dirty="0" smtClean="0"/>
              <a:t> </a:t>
            </a:r>
            <a:r>
              <a:rPr lang="es-PR" dirty="0" err="1" smtClean="0"/>
              <a:t>générera</a:t>
            </a:r>
            <a:r>
              <a:rPr lang="es-PR" dirty="0" smtClean="0"/>
              <a:t> la </a:t>
            </a:r>
            <a:r>
              <a:rPr lang="es-PR" dirty="0" err="1" smtClean="0"/>
              <a:t>rétroalimentation</a:t>
            </a:r>
            <a:r>
              <a:rPr lang="es-PR" dirty="0" smtClean="0"/>
              <a:t> la </a:t>
            </a:r>
            <a:r>
              <a:rPr lang="es-PR" dirty="0"/>
              <a:t>plus </a:t>
            </a:r>
            <a:r>
              <a:rPr lang="es-PR" dirty="0" err="1" smtClean="0"/>
              <a:t>précoce</a:t>
            </a:r>
            <a:r>
              <a:rPr lang="es-PR" dirty="0" smtClean="0"/>
              <a:t>, </a:t>
            </a:r>
            <a:r>
              <a:rPr lang="es-PR" dirty="0" err="1" smtClean="0"/>
              <a:t>pour</a:t>
            </a:r>
            <a:r>
              <a:rPr lang="es-PR" dirty="0" smtClean="0"/>
              <a:t> </a:t>
            </a:r>
            <a:r>
              <a:rPr lang="es-PR" dirty="0" err="1" smtClean="0"/>
              <a:t>leur</a:t>
            </a:r>
            <a:r>
              <a:rPr lang="es-PR" dirty="0" smtClean="0"/>
              <a:t> </a:t>
            </a:r>
            <a:r>
              <a:rPr lang="es-PR" dirty="0" err="1"/>
              <a:t>opinion</a:t>
            </a:r>
            <a:r>
              <a:rPr lang="es-PR" dirty="0"/>
              <a:t> de </a:t>
            </a:r>
            <a:r>
              <a:rPr lang="es-PR" dirty="0" err="1" smtClean="0"/>
              <a:t>soi</a:t>
            </a:r>
            <a:r>
              <a:rPr lang="es-PR" dirty="0" smtClean="0"/>
              <a:t>, et </a:t>
            </a:r>
            <a:r>
              <a:rPr lang="es-PR" dirty="0" err="1" smtClean="0"/>
              <a:t>qui</a:t>
            </a:r>
            <a:r>
              <a:rPr lang="es-PR" dirty="0" smtClean="0"/>
              <a:t> </a:t>
            </a:r>
            <a:r>
              <a:rPr lang="es-PR" dirty="0" err="1" smtClean="0"/>
              <a:t>édifie</a:t>
            </a:r>
            <a:r>
              <a:rPr lang="es-PR" dirty="0" smtClean="0"/>
              <a:t> </a:t>
            </a:r>
            <a:r>
              <a:rPr lang="es-PR" dirty="0" err="1" smtClean="0"/>
              <a:t>ou</a:t>
            </a:r>
            <a:r>
              <a:rPr lang="es-PR" dirty="0" smtClean="0"/>
              <a:t> </a:t>
            </a:r>
            <a:r>
              <a:rPr lang="es-PR" dirty="0" err="1" smtClean="0"/>
              <a:t>détruit</a:t>
            </a:r>
            <a:r>
              <a:rPr lang="es-PR" dirty="0" smtClean="0"/>
              <a:t> </a:t>
            </a:r>
            <a:r>
              <a:rPr lang="es-PR" dirty="0" err="1" smtClean="0"/>
              <a:t>leur</a:t>
            </a:r>
            <a:r>
              <a:rPr lang="es-PR" dirty="0" smtClean="0"/>
              <a:t> </a:t>
            </a:r>
            <a:r>
              <a:rPr lang="es-PR" dirty="0" err="1" smtClean="0"/>
              <a:t>sens</a:t>
            </a:r>
            <a:r>
              <a:rPr lang="es-PR" dirty="0" smtClean="0"/>
              <a:t> de </a:t>
            </a:r>
            <a:r>
              <a:rPr lang="es-PR" dirty="0" err="1" smtClean="0"/>
              <a:t>valeur</a:t>
            </a:r>
            <a:r>
              <a:rPr lang="es-PR" dirty="0" smtClean="0"/>
              <a:t> </a:t>
            </a:r>
            <a:r>
              <a:rPr lang="es-PR" dirty="0" err="1" smtClean="0"/>
              <a:t>personnelle</a:t>
            </a:r>
            <a:r>
              <a:rPr lang="es-PR" dirty="0" smtClean="0"/>
              <a:t>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010400" y="6248400"/>
            <a:ext cx="2036135" cy="26161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rot="19997692">
            <a:off x="7183249" y="798395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  <p:grpSp>
        <p:nvGrpSpPr>
          <p:cNvPr id="8" name="Group 7"/>
          <p:cNvGrpSpPr/>
          <p:nvPr/>
        </p:nvGrpSpPr>
        <p:grpSpPr>
          <a:xfrm>
            <a:off x="-213411" y="153650"/>
            <a:ext cx="1761075" cy="1446550"/>
            <a:chOff x="85702" y="148797"/>
            <a:chExt cx="1761075" cy="1446550"/>
          </a:xfrm>
        </p:grpSpPr>
        <p:sp>
          <p:nvSpPr>
            <p:cNvPr id="9" name="Rectangle 8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90593" y="220770"/>
              <a:ext cx="69975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32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</a:t>
              </a: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1828800" y="5943600"/>
            <a:ext cx="3276600" cy="707886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</p:spPr>
        <p:txBody>
          <a:bodyPr wrap="square" rtlCol="0">
            <a:spAutoFit/>
          </a:bodyPr>
          <a:lstStyle/>
          <a:p>
            <a:pPr algn="just"/>
            <a:r>
              <a:rPr lang="fr-FR" sz="2000" b="1" dirty="0" smtClean="0">
                <a:solidFill>
                  <a:schemeClr val="bg1"/>
                </a:solidFill>
              </a:rPr>
              <a:t>Un</a:t>
            </a:r>
            <a:r>
              <a:rPr lang="fr-FR" sz="2000" dirty="0" smtClean="0">
                <a:solidFill>
                  <a:schemeClr val="bg1"/>
                </a:solidFill>
              </a:rPr>
              <a:t> </a:t>
            </a:r>
            <a:r>
              <a:rPr lang="fr-FR" sz="2000" dirty="0" err="1" smtClean="0">
                <a:solidFill>
                  <a:schemeClr val="bg1"/>
                </a:solidFill>
              </a:rPr>
              <a:t>autoconcept</a:t>
            </a:r>
            <a:r>
              <a:rPr lang="fr-FR" sz="2000" dirty="0" smtClean="0">
                <a:solidFill>
                  <a:schemeClr val="bg1"/>
                </a:solidFill>
              </a:rPr>
              <a:t> </a:t>
            </a:r>
            <a:r>
              <a:rPr lang="fr-FR" sz="2000" b="1" dirty="0" smtClean="0">
                <a:solidFill>
                  <a:schemeClr val="bg1"/>
                </a:solidFill>
              </a:rPr>
              <a:t>SAIN</a:t>
            </a:r>
          </a:p>
          <a:p>
            <a:pPr algn="just"/>
            <a:r>
              <a:rPr lang="fr-FR" sz="2000" dirty="0" smtClean="0">
                <a:solidFill>
                  <a:schemeClr val="bg1"/>
                </a:solidFill>
              </a:rPr>
              <a:t>débute avec </a:t>
            </a:r>
            <a:r>
              <a:rPr lang="fr-FR" sz="2000" b="1" dirty="0" smtClean="0">
                <a:solidFill>
                  <a:schemeClr val="bg1"/>
                </a:solidFill>
              </a:rPr>
              <a:t>l’IMAGE</a:t>
            </a:r>
            <a:r>
              <a:rPr lang="fr-FR" sz="2000" dirty="0" smtClean="0">
                <a:solidFill>
                  <a:schemeClr val="bg1"/>
                </a:solidFill>
              </a:rPr>
              <a:t> </a:t>
            </a:r>
            <a:r>
              <a:rPr lang="fr-FR" sz="2000" b="1" dirty="0" smtClean="0">
                <a:solidFill>
                  <a:schemeClr val="bg1"/>
                </a:solidFill>
              </a:rPr>
              <a:t>DE SOI</a:t>
            </a:r>
            <a:endParaRPr lang="en-US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48230686"/>
      </p:ext>
    </p:extLst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anet\Documents\Los primeros 7 a~os\TEMA 14  CERTIF MI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4800" y="152400"/>
            <a:ext cx="8229600" cy="1066800"/>
          </a:xfrm>
        </p:spPr>
        <p:txBody>
          <a:bodyPr>
            <a:noAutofit/>
          </a:bodyPr>
          <a:lstStyle/>
          <a:p>
            <a:r>
              <a:rPr lang="es-PR" sz="3600" b="1" dirty="0" err="1"/>
              <a:t>Comment</a:t>
            </a:r>
            <a:r>
              <a:rPr lang="es-PR" sz="3600" b="1" dirty="0"/>
              <a:t> </a:t>
            </a:r>
            <a:r>
              <a:rPr lang="es-PR" sz="3600" b="1" dirty="0" err="1"/>
              <a:t>aider</a:t>
            </a:r>
            <a:r>
              <a:rPr lang="es-PR" sz="3600" b="1" dirty="0"/>
              <a:t> les </a:t>
            </a:r>
            <a:r>
              <a:rPr lang="es-PR" sz="3600" b="1" dirty="0" err="1"/>
              <a:t>enfants</a:t>
            </a:r>
            <a:r>
              <a:rPr lang="es-PR" sz="3600" b="1" dirty="0"/>
              <a:t> à</a:t>
            </a:r>
            <a:br>
              <a:rPr lang="es-PR" sz="3600" b="1" dirty="0"/>
            </a:br>
            <a:r>
              <a:rPr lang="es-PR" sz="3600" b="1" dirty="0"/>
              <a:t> </a:t>
            </a:r>
            <a:r>
              <a:rPr lang="es-PR" sz="3600" b="1" dirty="0" err="1"/>
              <a:t>accepter</a:t>
            </a:r>
            <a:r>
              <a:rPr lang="es-PR" sz="3600" b="1" dirty="0"/>
              <a:t> </a:t>
            </a:r>
            <a:r>
              <a:rPr lang="es-PR" sz="3600" b="1" dirty="0" err="1"/>
              <a:t>leur</a:t>
            </a:r>
            <a:r>
              <a:rPr lang="es-PR" sz="3600" b="1" dirty="0"/>
              <a:t> </a:t>
            </a:r>
            <a:r>
              <a:rPr lang="es-PR" sz="3600" b="1" dirty="0" err="1"/>
              <a:t>apparence</a:t>
            </a:r>
            <a:endParaRPr lang="en-US" sz="36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62098" y="1417637"/>
            <a:ext cx="6466369" cy="4525963"/>
          </a:xfrm>
        </p:spPr>
        <p:txBody>
          <a:bodyPr>
            <a:normAutofit fontScale="92500" lnSpcReduction="20000"/>
          </a:bodyPr>
          <a:lstStyle/>
          <a:p>
            <a:r>
              <a:rPr lang="es-PR" dirty="0" err="1" smtClean="0"/>
              <a:t>Quand</a:t>
            </a:r>
            <a:r>
              <a:rPr lang="es-PR" dirty="0" smtClean="0"/>
              <a:t> ce </a:t>
            </a:r>
            <a:r>
              <a:rPr lang="es-PR" dirty="0" err="1" smtClean="0"/>
              <a:t>noyau</a:t>
            </a:r>
            <a:r>
              <a:rPr lang="es-PR" dirty="0" smtClean="0"/>
              <a:t> de </a:t>
            </a:r>
            <a:r>
              <a:rPr lang="es-PR" dirty="0" err="1" smtClean="0"/>
              <a:t>concepts</a:t>
            </a:r>
            <a:r>
              <a:rPr lang="es-PR" dirty="0" smtClean="0"/>
              <a:t>  </a:t>
            </a:r>
            <a:r>
              <a:rPr lang="es-PR" dirty="0" err="1" smtClean="0"/>
              <a:t>propres</a:t>
            </a:r>
            <a:r>
              <a:rPr lang="es-PR" dirty="0" smtClean="0"/>
              <a:t> en nos </a:t>
            </a:r>
            <a:r>
              <a:rPr lang="es-PR" dirty="0" err="1" smtClean="0"/>
              <a:t>enfants</a:t>
            </a:r>
            <a:r>
              <a:rPr lang="es-PR" dirty="0" smtClean="0"/>
              <a:t> </a:t>
            </a:r>
            <a:r>
              <a:rPr lang="es-PR" dirty="0" err="1" smtClean="0"/>
              <a:t>est</a:t>
            </a:r>
            <a:r>
              <a:rPr lang="es-PR" dirty="0" smtClean="0"/>
              <a:t> </a:t>
            </a:r>
            <a:r>
              <a:rPr lang="es-PR" dirty="0" err="1" smtClean="0"/>
              <a:t>assez</a:t>
            </a:r>
            <a:r>
              <a:rPr lang="es-PR" dirty="0" smtClean="0"/>
              <a:t> </a:t>
            </a:r>
            <a:r>
              <a:rPr lang="es-PR" dirty="0" err="1" smtClean="0"/>
              <a:t>fort</a:t>
            </a:r>
            <a:r>
              <a:rPr lang="es-PR" dirty="0" smtClean="0"/>
              <a:t>, </a:t>
            </a:r>
            <a:r>
              <a:rPr lang="es-PR" dirty="0" err="1" smtClean="0"/>
              <a:t>nous</a:t>
            </a:r>
            <a:r>
              <a:rPr lang="es-PR" dirty="0" smtClean="0"/>
              <a:t> </a:t>
            </a:r>
            <a:r>
              <a:rPr lang="es-PR" dirty="0" err="1" smtClean="0"/>
              <a:t>pouvons</a:t>
            </a:r>
            <a:r>
              <a:rPr lang="es-PR" dirty="0" smtClean="0"/>
              <a:t> </a:t>
            </a:r>
            <a:r>
              <a:rPr lang="es-PR" dirty="0" err="1" smtClean="0"/>
              <a:t>leur</a:t>
            </a:r>
            <a:r>
              <a:rPr lang="es-PR" dirty="0" smtClean="0"/>
              <a:t> </a:t>
            </a:r>
            <a:r>
              <a:rPr lang="es-PR" dirty="0" err="1" smtClean="0"/>
              <a:t>enseigner</a:t>
            </a:r>
            <a:r>
              <a:rPr lang="es-PR" dirty="0" smtClean="0"/>
              <a:t> </a:t>
            </a:r>
            <a:r>
              <a:rPr lang="es-PR" dirty="0" err="1" smtClean="0"/>
              <a:t>comment</a:t>
            </a:r>
            <a:r>
              <a:rPr lang="es-PR" dirty="0" smtClean="0"/>
              <a:t> </a:t>
            </a:r>
            <a:r>
              <a:rPr lang="es-PR" dirty="0" err="1" smtClean="0"/>
              <a:t>aider</a:t>
            </a:r>
            <a:r>
              <a:rPr lang="es-PR" dirty="0" smtClean="0"/>
              <a:t> les </a:t>
            </a:r>
            <a:r>
              <a:rPr lang="es-PR" dirty="0" err="1" smtClean="0"/>
              <a:t>autres</a:t>
            </a:r>
            <a:r>
              <a:rPr lang="es-PR" dirty="0" smtClean="0"/>
              <a:t> à </a:t>
            </a:r>
            <a:r>
              <a:rPr lang="es-PR" dirty="0" err="1" smtClean="0"/>
              <a:t>fortifier</a:t>
            </a:r>
            <a:r>
              <a:rPr lang="es-PR" dirty="0" smtClean="0"/>
              <a:t> </a:t>
            </a:r>
            <a:r>
              <a:rPr lang="es-PR" dirty="0" err="1" smtClean="0"/>
              <a:t>leur</a:t>
            </a:r>
            <a:r>
              <a:rPr lang="es-PR" dirty="0" smtClean="0"/>
              <a:t> </a:t>
            </a:r>
            <a:r>
              <a:rPr lang="es-PR" dirty="0" err="1"/>
              <a:t>opinion</a:t>
            </a:r>
            <a:r>
              <a:rPr lang="es-PR" dirty="0"/>
              <a:t> de </a:t>
            </a:r>
            <a:r>
              <a:rPr lang="es-PR" dirty="0" err="1" smtClean="0"/>
              <a:t>soi-même</a:t>
            </a:r>
            <a:r>
              <a:rPr lang="es-PR" dirty="0" smtClean="0"/>
              <a:t>.</a:t>
            </a:r>
          </a:p>
          <a:p>
            <a:r>
              <a:rPr lang="es-PR" dirty="0" err="1" smtClean="0"/>
              <a:t>Enseignez-leur</a:t>
            </a:r>
            <a:r>
              <a:rPr lang="es-PR" dirty="0" smtClean="0"/>
              <a:t> à: </a:t>
            </a:r>
          </a:p>
          <a:p>
            <a:pPr lvl="1"/>
            <a:r>
              <a:rPr lang="es-PR" dirty="0" err="1" smtClean="0"/>
              <a:t>Aider</a:t>
            </a:r>
            <a:r>
              <a:rPr lang="es-PR" dirty="0" smtClean="0"/>
              <a:t> </a:t>
            </a:r>
            <a:r>
              <a:rPr lang="es-PR" dirty="0" err="1" smtClean="0"/>
              <a:t>autrui</a:t>
            </a:r>
            <a:r>
              <a:rPr lang="es-PR" dirty="0" smtClean="0"/>
              <a:t> à se sentir bien </a:t>
            </a:r>
            <a:r>
              <a:rPr lang="es-PR" dirty="0" err="1" smtClean="0"/>
              <a:t>avec</a:t>
            </a:r>
            <a:r>
              <a:rPr lang="es-PR" dirty="0" smtClean="0"/>
              <a:t> </a:t>
            </a:r>
            <a:r>
              <a:rPr lang="es-PR" dirty="0" err="1" smtClean="0"/>
              <a:t>leur</a:t>
            </a:r>
            <a:r>
              <a:rPr lang="es-PR" dirty="0" smtClean="0"/>
              <a:t> </a:t>
            </a:r>
            <a:r>
              <a:rPr lang="es-PR" dirty="0" err="1" smtClean="0"/>
              <a:t>apparence</a:t>
            </a:r>
            <a:r>
              <a:rPr lang="es-PR" dirty="0" smtClean="0"/>
              <a:t>.</a:t>
            </a:r>
          </a:p>
          <a:p>
            <a:pPr lvl="1"/>
            <a:r>
              <a:rPr lang="es-PR" dirty="0" err="1" smtClean="0"/>
              <a:t>Leur</a:t>
            </a:r>
            <a:r>
              <a:rPr lang="es-PR" dirty="0" smtClean="0"/>
              <a:t> </a:t>
            </a:r>
            <a:r>
              <a:rPr lang="es-PR" dirty="0" err="1" smtClean="0"/>
              <a:t>enseigner</a:t>
            </a:r>
            <a:r>
              <a:rPr lang="es-PR" dirty="0" smtClean="0"/>
              <a:t> à </a:t>
            </a:r>
            <a:r>
              <a:rPr lang="es-PR" dirty="0" err="1" smtClean="0"/>
              <a:t>élever</a:t>
            </a:r>
            <a:r>
              <a:rPr lang="es-PR" dirty="0" smtClean="0"/>
              <a:t> et non à </a:t>
            </a:r>
            <a:r>
              <a:rPr lang="es-PR" dirty="0" err="1" smtClean="0"/>
              <a:t>rabaisser</a:t>
            </a:r>
            <a:r>
              <a:rPr lang="es-PR" dirty="0" smtClean="0"/>
              <a:t>  </a:t>
            </a:r>
          </a:p>
          <a:p>
            <a:pPr lvl="1"/>
            <a:r>
              <a:rPr lang="es-PR" dirty="0" err="1"/>
              <a:t>Leur</a:t>
            </a:r>
            <a:r>
              <a:rPr lang="es-PR" dirty="0"/>
              <a:t> </a:t>
            </a:r>
            <a:r>
              <a:rPr lang="es-PR" dirty="0" err="1"/>
              <a:t>enseigner</a:t>
            </a:r>
            <a:r>
              <a:rPr lang="es-PR" dirty="0"/>
              <a:t> </a:t>
            </a:r>
            <a:r>
              <a:rPr lang="es-PR" dirty="0" smtClean="0"/>
              <a:t>à </a:t>
            </a:r>
            <a:r>
              <a:rPr lang="es-PR" dirty="0" err="1" smtClean="0"/>
              <a:t>noter</a:t>
            </a:r>
            <a:r>
              <a:rPr lang="es-PR" dirty="0" smtClean="0"/>
              <a:t> les </a:t>
            </a:r>
            <a:r>
              <a:rPr lang="es-PR" dirty="0" err="1" smtClean="0"/>
              <a:t>traits</a:t>
            </a:r>
            <a:r>
              <a:rPr lang="es-PR" dirty="0" smtClean="0"/>
              <a:t> </a:t>
            </a:r>
            <a:r>
              <a:rPr lang="es-PR" dirty="0" err="1" smtClean="0"/>
              <a:t>positifs</a:t>
            </a:r>
            <a:r>
              <a:rPr lang="es-PR" dirty="0" smtClean="0"/>
              <a:t> et à </a:t>
            </a:r>
            <a:r>
              <a:rPr lang="es-PR" dirty="0" err="1" smtClean="0"/>
              <a:t>être</a:t>
            </a:r>
            <a:r>
              <a:rPr lang="es-PR" dirty="0" smtClean="0"/>
              <a:t> </a:t>
            </a:r>
            <a:r>
              <a:rPr lang="es-PR" dirty="0" err="1" smtClean="0"/>
              <a:t>généreux</a:t>
            </a:r>
            <a:r>
              <a:rPr lang="es-PR" dirty="0" smtClean="0"/>
              <a:t> en </a:t>
            </a:r>
            <a:r>
              <a:rPr lang="es-PR" dirty="0" err="1" smtClean="0"/>
              <a:t>compliments</a:t>
            </a:r>
            <a:r>
              <a:rPr lang="es-PR" dirty="0" smtClean="0"/>
              <a:t>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010400" y="6248400"/>
            <a:ext cx="2036135" cy="26161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rot="19997692">
            <a:off x="7183249" y="798395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  <p:grpSp>
        <p:nvGrpSpPr>
          <p:cNvPr id="8" name="Group 7"/>
          <p:cNvGrpSpPr/>
          <p:nvPr/>
        </p:nvGrpSpPr>
        <p:grpSpPr>
          <a:xfrm>
            <a:off x="-213411" y="153650"/>
            <a:ext cx="1761075" cy="1446550"/>
            <a:chOff x="85702" y="148797"/>
            <a:chExt cx="1761075" cy="1446550"/>
          </a:xfrm>
        </p:grpSpPr>
        <p:sp>
          <p:nvSpPr>
            <p:cNvPr id="9" name="Rectangle 8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90593" y="220770"/>
              <a:ext cx="69975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32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</a:t>
              </a: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1828800" y="5943600"/>
            <a:ext cx="3276600" cy="707886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</p:spPr>
        <p:txBody>
          <a:bodyPr wrap="square" rtlCol="0">
            <a:spAutoFit/>
          </a:bodyPr>
          <a:lstStyle/>
          <a:p>
            <a:pPr algn="just"/>
            <a:r>
              <a:rPr lang="fr-FR" sz="2000" b="1" dirty="0" smtClean="0">
                <a:solidFill>
                  <a:schemeClr val="bg1"/>
                </a:solidFill>
              </a:rPr>
              <a:t>Un</a:t>
            </a:r>
            <a:r>
              <a:rPr lang="fr-FR" sz="2000" dirty="0" smtClean="0">
                <a:solidFill>
                  <a:schemeClr val="bg1"/>
                </a:solidFill>
              </a:rPr>
              <a:t> </a:t>
            </a:r>
            <a:r>
              <a:rPr lang="fr-FR" sz="2000" dirty="0" err="1" smtClean="0">
                <a:solidFill>
                  <a:schemeClr val="bg1"/>
                </a:solidFill>
              </a:rPr>
              <a:t>autoconcept</a:t>
            </a:r>
            <a:r>
              <a:rPr lang="fr-FR" sz="2000" dirty="0" smtClean="0">
                <a:solidFill>
                  <a:schemeClr val="bg1"/>
                </a:solidFill>
              </a:rPr>
              <a:t> </a:t>
            </a:r>
            <a:r>
              <a:rPr lang="fr-FR" sz="2000" b="1" dirty="0" smtClean="0">
                <a:solidFill>
                  <a:schemeClr val="bg1"/>
                </a:solidFill>
              </a:rPr>
              <a:t>SAIN</a:t>
            </a:r>
          </a:p>
          <a:p>
            <a:pPr algn="just"/>
            <a:r>
              <a:rPr lang="fr-FR" sz="2000" dirty="0" smtClean="0">
                <a:solidFill>
                  <a:schemeClr val="bg1"/>
                </a:solidFill>
              </a:rPr>
              <a:t>débute avec </a:t>
            </a:r>
            <a:r>
              <a:rPr lang="fr-FR" sz="2000" b="1" dirty="0" smtClean="0">
                <a:solidFill>
                  <a:schemeClr val="bg1"/>
                </a:solidFill>
              </a:rPr>
              <a:t>l’IMAGE</a:t>
            </a:r>
            <a:r>
              <a:rPr lang="fr-FR" sz="2000" dirty="0" smtClean="0">
                <a:solidFill>
                  <a:schemeClr val="bg1"/>
                </a:solidFill>
              </a:rPr>
              <a:t> </a:t>
            </a:r>
            <a:r>
              <a:rPr lang="fr-FR" sz="2000" b="1" dirty="0" smtClean="0">
                <a:solidFill>
                  <a:schemeClr val="bg1"/>
                </a:solidFill>
              </a:rPr>
              <a:t>DE SOI</a:t>
            </a:r>
            <a:endParaRPr lang="en-US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10731946"/>
      </p:ext>
    </p:extLst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anet\Documents\Los primeros 7 a~os\TEMA 14  CERTIF MI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4800" y="152400"/>
            <a:ext cx="8229600" cy="1066800"/>
          </a:xfrm>
        </p:spPr>
        <p:txBody>
          <a:bodyPr>
            <a:noAutofit/>
          </a:bodyPr>
          <a:lstStyle/>
          <a:p>
            <a:r>
              <a:rPr lang="es-PR" sz="3600" b="1" dirty="0" err="1"/>
              <a:t>Comment</a:t>
            </a:r>
            <a:r>
              <a:rPr lang="es-PR" sz="3600" b="1" dirty="0"/>
              <a:t> </a:t>
            </a:r>
            <a:r>
              <a:rPr lang="es-PR" sz="3600" b="1" dirty="0" err="1"/>
              <a:t>aider</a:t>
            </a:r>
            <a:r>
              <a:rPr lang="es-PR" sz="3600" b="1" dirty="0"/>
              <a:t> les </a:t>
            </a:r>
            <a:r>
              <a:rPr lang="es-PR" sz="3600" b="1" dirty="0" err="1"/>
              <a:t>enfants</a:t>
            </a:r>
            <a:r>
              <a:rPr lang="es-PR" sz="3600" b="1" dirty="0"/>
              <a:t> à</a:t>
            </a:r>
            <a:br>
              <a:rPr lang="es-PR" sz="3600" b="1" dirty="0"/>
            </a:br>
            <a:r>
              <a:rPr lang="es-PR" sz="3600" b="1" dirty="0"/>
              <a:t> </a:t>
            </a:r>
            <a:r>
              <a:rPr lang="es-PR" sz="3600" b="1" dirty="0" err="1"/>
              <a:t>accepter</a:t>
            </a:r>
            <a:r>
              <a:rPr lang="es-PR" sz="3600" b="1" dirty="0"/>
              <a:t> </a:t>
            </a:r>
            <a:r>
              <a:rPr lang="es-PR" sz="3600" b="1" dirty="0" err="1"/>
              <a:t>leur</a:t>
            </a:r>
            <a:r>
              <a:rPr lang="es-PR" sz="3600" b="1" dirty="0"/>
              <a:t> </a:t>
            </a:r>
            <a:r>
              <a:rPr lang="es-PR" sz="3600" b="1" dirty="0" err="1"/>
              <a:t>apparence</a:t>
            </a:r>
            <a:endParaRPr lang="en-US" sz="36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62098" y="1371600"/>
            <a:ext cx="6286501" cy="4525963"/>
          </a:xfrm>
        </p:spPr>
        <p:txBody>
          <a:bodyPr>
            <a:normAutofit fontScale="85000" lnSpcReduction="10000"/>
          </a:bodyPr>
          <a:lstStyle/>
          <a:p>
            <a:r>
              <a:rPr lang="es-PR" dirty="0" smtClean="0"/>
              <a:t>Le </a:t>
            </a:r>
            <a:r>
              <a:rPr lang="es-PR" dirty="0" err="1" smtClean="0"/>
              <a:t>travail</a:t>
            </a:r>
            <a:r>
              <a:rPr lang="es-PR" dirty="0" smtClean="0"/>
              <a:t> </a:t>
            </a:r>
            <a:r>
              <a:rPr lang="es-PR" dirty="0" err="1" smtClean="0"/>
              <a:t>d’un</a:t>
            </a:r>
            <a:r>
              <a:rPr lang="es-PR" dirty="0" smtClean="0"/>
              <a:t> </a:t>
            </a:r>
            <a:r>
              <a:rPr lang="es-PR" dirty="0" err="1" smtClean="0"/>
              <a:t>parent</a:t>
            </a:r>
            <a:r>
              <a:rPr lang="es-PR" dirty="0" smtClean="0"/>
              <a:t> </a:t>
            </a:r>
            <a:r>
              <a:rPr lang="es-PR" dirty="0" err="1" smtClean="0"/>
              <a:t>est</a:t>
            </a:r>
            <a:r>
              <a:rPr lang="es-PR" dirty="0" smtClean="0"/>
              <a:t> de </a:t>
            </a:r>
            <a:r>
              <a:rPr lang="es-PR" dirty="0" err="1" smtClean="0"/>
              <a:t>s’assurer</a:t>
            </a:r>
            <a:r>
              <a:rPr lang="es-PR" dirty="0" smtClean="0"/>
              <a:t> que son </a:t>
            </a:r>
            <a:r>
              <a:rPr lang="es-PR" dirty="0" err="1" smtClean="0"/>
              <a:t>enfant</a:t>
            </a:r>
            <a:r>
              <a:rPr lang="es-PR" dirty="0" smtClean="0"/>
              <a:t> </a:t>
            </a:r>
            <a:r>
              <a:rPr lang="es-PR" dirty="0" err="1" smtClean="0"/>
              <a:t>est</a:t>
            </a:r>
            <a:r>
              <a:rPr lang="es-PR" dirty="0" smtClean="0"/>
              <a:t> </a:t>
            </a:r>
            <a:r>
              <a:rPr lang="es-PR" dirty="0" err="1" smtClean="0"/>
              <a:t>content</a:t>
            </a:r>
            <a:r>
              <a:rPr lang="es-PR" dirty="0" smtClean="0"/>
              <a:t> de son </a:t>
            </a:r>
            <a:r>
              <a:rPr lang="es-PR" dirty="0" err="1" smtClean="0"/>
              <a:t>apparence</a:t>
            </a:r>
            <a:r>
              <a:rPr lang="es-PR" dirty="0" smtClean="0"/>
              <a:t>.</a:t>
            </a:r>
          </a:p>
          <a:p>
            <a:r>
              <a:rPr lang="es-PR" dirty="0" smtClean="0"/>
              <a:t>En </a:t>
            </a:r>
            <a:r>
              <a:rPr lang="es-PR" dirty="0" err="1" smtClean="0"/>
              <a:t>grandissant</a:t>
            </a:r>
            <a:r>
              <a:rPr lang="es-PR" dirty="0" smtClean="0"/>
              <a:t>, </a:t>
            </a:r>
            <a:r>
              <a:rPr lang="es-PR" dirty="0" err="1" smtClean="0"/>
              <a:t>aidez</a:t>
            </a:r>
            <a:r>
              <a:rPr lang="es-PR" dirty="0" smtClean="0"/>
              <a:t>-le à </a:t>
            </a:r>
            <a:r>
              <a:rPr lang="es-PR" dirty="0" err="1" smtClean="0"/>
              <a:t>choisir</a:t>
            </a:r>
            <a:r>
              <a:rPr lang="es-PR" dirty="0" smtClean="0"/>
              <a:t> </a:t>
            </a:r>
            <a:r>
              <a:rPr lang="es-PR" dirty="0" err="1" smtClean="0"/>
              <a:t>ses</a:t>
            </a:r>
            <a:r>
              <a:rPr lang="es-PR" dirty="0" smtClean="0"/>
              <a:t> </a:t>
            </a:r>
            <a:r>
              <a:rPr lang="es-PR" dirty="0" err="1" smtClean="0"/>
              <a:t>couleurs</a:t>
            </a:r>
            <a:r>
              <a:rPr lang="es-PR" dirty="0" smtClean="0"/>
              <a:t>, </a:t>
            </a:r>
            <a:r>
              <a:rPr lang="es-PR" dirty="0" err="1" smtClean="0"/>
              <a:t>ses</a:t>
            </a:r>
            <a:r>
              <a:rPr lang="es-PR" dirty="0" smtClean="0"/>
              <a:t> </a:t>
            </a:r>
            <a:r>
              <a:rPr lang="es-PR" dirty="0" err="1" smtClean="0"/>
              <a:t>vêtements</a:t>
            </a:r>
            <a:r>
              <a:rPr lang="es-PR" dirty="0" smtClean="0"/>
              <a:t>, </a:t>
            </a:r>
            <a:r>
              <a:rPr lang="es-PR" dirty="0" err="1" smtClean="0"/>
              <a:t>ses</a:t>
            </a:r>
            <a:r>
              <a:rPr lang="es-PR" dirty="0" smtClean="0"/>
              <a:t> </a:t>
            </a:r>
            <a:r>
              <a:rPr lang="es-PR" dirty="0" err="1" smtClean="0"/>
              <a:t>coiffures</a:t>
            </a:r>
            <a:r>
              <a:rPr lang="es-PR" dirty="0" smtClean="0"/>
              <a:t>, ce </a:t>
            </a:r>
            <a:r>
              <a:rPr lang="es-PR" dirty="0" err="1" smtClean="0"/>
              <a:t>qui</a:t>
            </a:r>
            <a:r>
              <a:rPr lang="es-PR" dirty="0" smtClean="0"/>
              <a:t> </a:t>
            </a:r>
            <a:r>
              <a:rPr lang="es-PR" dirty="0" err="1" smtClean="0"/>
              <a:t>réhaussera</a:t>
            </a:r>
            <a:r>
              <a:rPr lang="es-PR" dirty="0" smtClean="0"/>
              <a:t> </a:t>
            </a:r>
            <a:r>
              <a:rPr lang="es-PR" dirty="0" err="1" smtClean="0"/>
              <a:t>ses</a:t>
            </a:r>
            <a:r>
              <a:rPr lang="es-PR" dirty="0" smtClean="0"/>
              <a:t> </a:t>
            </a:r>
            <a:r>
              <a:rPr lang="es-PR" dirty="0" err="1" smtClean="0"/>
              <a:t>caractéristiques</a:t>
            </a:r>
            <a:r>
              <a:rPr lang="es-PR" dirty="0" smtClean="0"/>
              <a:t> </a:t>
            </a:r>
            <a:r>
              <a:rPr lang="es-PR" dirty="0" err="1" smtClean="0"/>
              <a:t>physiques</a:t>
            </a:r>
            <a:r>
              <a:rPr lang="es-PR" dirty="0" smtClean="0"/>
              <a:t>.</a:t>
            </a:r>
          </a:p>
          <a:p>
            <a:r>
              <a:rPr lang="es-PR" dirty="0" err="1" smtClean="0"/>
              <a:t>Pour</a:t>
            </a:r>
            <a:r>
              <a:rPr lang="es-PR" dirty="0" smtClean="0"/>
              <a:t> </a:t>
            </a:r>
            <a:r>
              <a:rPr lang="es-PR" dirty="0" err="1" smtClean="0"/>
              <a:t>eux</a:t>
            </a:r>
            <a:r>
              <a:rPr lang="es-PR" dirty="0" smtClean="0"/>
              <a:t>, la </a:t>
            </a:r>
            <a:r>
              <a:rPr lang="es-PR" dirty="0" err="1" smtClean="0"/>
              <a:t>perception</a:t>
            </a:r>
            <a:r>
              <a:rPr lang="es-PR" dirty="0" smtClean="0"/>
              <a:t> de </a:t>
            </a:r>
            <a:r>
              <a:rPr lang="es-PR" dirty="0" err="1" smtClean="0"/>
              <a:t>leur</a:t>
            </a:r>
            <a:r>
              <a:rPr lang="es-PR" dirty="0" smtClean="0"/>
              <a:t> </a:t>
            </a:r>
            <a:r>
              <a:rPr lang="es-PR" dirty="0" err="1" smtClean="0"/>
              <a:t>apparence</a:t>
            </a:r>
            <a:r>
              <a:rPr lang="es-PR" dirty="0" smtClean="0"/>
              <a:t> par </a:t>
            </a:r>
            <a:r>
              <a:rPr lang="es-PR" dirty="0" err="1" smtClean="0"/>
              <a:t>autrui</a:t>
            </a:r>
            <a:r>
              <a:rPr lang="es-PR" dirty="0" smtClean="0"/>
              <a:t> </a:t>
            </a:r>
            <a:r>
              <a:rPr lang="es-PR" dirty="0" err="1" smtClean="0"/>
              <a:t>est</a:t>
            </a:r>
            <a:r>
              <a:rPr lang="es-PR" dirty="0" smtClean="0"/>
              <a:t> plus importante que la </a:t>
            </a:r>
            <a:r>
              <a:rPr lang="es-PR" dirty="0" err="1" smtClean="0"/>
              <a:t>façon</a:t>
            </a:r>
            <a:r>
              <a:rPr lang="es-PR" dirty="0" smtClean="0"/>
              <a:t> de </a:t>
            </a:r>
            <a:r>
              <a:rPr lang="es-PR" dirty="0" err="1" smtClean="0"/>
              <a:t>paraître</a:t>
            </a:r>
            <a:r>
              <a:rPr lang="es-PR" dirty="0" smtClean="0"/>
              <a:t> </a:t>
            </a:r>
            <a:r>
              <a:rPr lang="es-PR" dirty="0" err="1" smtClean="0"/>
              <a:t>devant</a:t>
            </a:r>
            <a:r>
              <a:rPr lang="es-PR" dirty="0" smtClean="0"/>
              <a:t> </a:t>
            </a:r>
            <a:r>
              <a:rPr lang="es-PR" dirty="0" err="1" smtClean="0"/>
              <a:t>autrui</a:t>
            </a:r>
            <a:r>
              <a:rPr lang="es-PR" dirty="0" smtClean="0"/>
              <a:t>. </a:t>
            </a:r>
          </a:p>
          <a:p>
            <a:r>
              <a:rPr lang="es-PR" dirty="0" err="1" smtClean="0"/>
              <a:t>Ils</a:t>
            </a:r>
            <a:r>
              <a:rPr lang="es-PR" dirty="0" smtClean="0"/>
              <a:t> </a:t>
            </a:r>
            <a:r>
              <a:rPr lang="es-PR" dirty="0" err="1" smtClean="0"/>
              <a:t>luttent</a:t>
            </a:r>
            <a:r>
              <a:rPr lang="es-PR" dirty="0" smtClean="0"/>
              <a:t> </a:t>
            </a:r>
            <a:r>
              <a:rPr lang="es-PR" dirty="0" err="1" smtClean="0"/>
              <a:t>pour</a:t>
            </a:r>
            <a:r>
              <a:rPr lang="es-PR" dirty="0" smtClean="0"/>
              <a:t> </a:t>
            </a:r>
            <a:r>
              <a:rPr lang="es-PR" dirty="0" err="1" smtClean="0"/>
              <a:t>être</a:t>
            </a:r>
            <a:r>
              <a:rPr lang="es-PR" dirty="0" smtClean="0"/>
              <a:t> </a:t>
            </a:r>
            <a:r>
              <a:rPr lang="es-PR" dirty="0" err="1" smtClean="0"/>
              <a:t>acceptés</a:t>
            </a:r>
            <a:r>
              <a:rPr lang="es-PR" dirty="0" smtClean="0"/>
              <a:t> de </a:t>
            </a:r>
            <a:r>
              <a:rPr lang="es-PR" dirty="0" err="1" smtClean="0"/>
              <a:t>leurs</a:t>
            </a:r>
            <a:r>
              <a:rPr lang="es-PR" dirty="0" smtClean="0"/>
              <a:t> </a:t>
            </a:r>
            <a:r>
              <a:rPr lang="es-PR" dirty="0" err="1" smtClean="0"/>
              <a:t>pairs</a:t>
            </a:r>
            <a:r>
              <a:rPr lang="es-PR" dirty="0" smtClean="0"/>
              <a:t>.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010400" y="6248400"/>
            <a:ext cx="2036135" cy="26161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rot="19997692">
            <a:off x="7183249" y="798395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  <p:grpSp>
        <p:nvGrpSpPr>
          <p:cNvPr id="8" name="Group 7"/>
          <p:cNvGrpSpPr/>
          <p:nvPr/>
        </p:nvGrpSpPr>
        <p:grpSpPr>
          <a:xfrm>
            <a:off x="-213411" y="153650"/>
            <a:ext cx="1761075" cy="1446550"/>
            <a:chOff x="85702" y="148797"/>
            <a:chExt cx="1761075" cy="1446550"/>
          </a:xfrm>
        </p:grpSpPr>
        <p:sp>
          <p:nvSpPr>
            <p:cNvPr id="9" name="Rectangle 8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90593" y="220770"/>
              <a:ext cx="69975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32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</a:t>
              </a: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1828800" y="5943600"/>
            <a:ext cx="3276600" cy="707886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</p:spPr>
        <p:txBody>
          <a:bodyPr wrap="square" rtlCol="0">
            <a:spAutoFit/>
          </a:bodyPr>
          <a:lstStyle/>
          <a:p>
            <a:pPr algn="just"/>
            <a:r>
              <a:rPr lang="fr-FR" sz="2000" b="1" dirty="0" smtClean="0">
                <a:solidFill>
                  <a:schemeClr val="bg1"/>
                </a:solidFill>
              </a:rPr>
              <a:t>Un</a:t>
            </a:r>
            <a:r>
              <a:rPr lang="fr-FR" sz="2000" dirty="0" smtClean="0">
                <a:solidFill>
                  <a:schemeClr val="bg1"/>
                </a:solidFill>
              </a:rPr>
              <a:t> </a:t>
            </a:r>
            <a:r>
              <a:rPr lang="fr-FR" sz="2000" dirty="0" err="1" smtClean="0">
                <a:solidFill>
                  <a:schemeClr val="bg1"/>
                </a:solidFill>
              </a:rPr>
              <a:t>autoconcept</a:t>
            </a:r>
            <a:r>
              <a:rPr lang="fr-FR" sz="2000" dirty="0" smtClean="0">
                <a:solidFill>
                  <a:schemeClr val="bg1"/>
                </a:solidFill>
              </a:rPr>
              <a:t> </a:t>
            </a:r>
            <a:r>
              <a:rPr lang="fr-FR" sz="2000" b="1" dirty="0" smtClean="0">
                <a:solidFill>
                  <a:schemeClr val="bg1"/>
                </a:solidFill>
              </a:rPr>
              <a:t>SAIN</a:t>
            </a:r>
          </a:p>
          <a:p>
            <a:pPr algn="just"/>
            <a:r>
              <a:rPr lang="fr-FR" sz="2000" dirty="0" smtClean="0">
                <a:solidFill>
                  <a:schemeClr val="bg1"/>
                </a:solidFill>
              </a:rPr>
              <a:t>débute avec </a:t>
            </a:r>
            <a:r>
              <a:rPr lang="fr-FR" sz="2000" b="1" dirty="0" smtClean="0">
                <a:solidFill>
                  <a:schemeClr val="bg1"/>
                </a:solidFill>
              </a:rPr>
              <a:t>l’IMAGE</a:t>
            </a:r>
            <a:r>
              <a:rPr lang="fr-FR" sz="2000" dirty="0" smtClean="0">
                <a:solidFill>
                  <a:schemeClr val="bg1"/>
                </a:solidFill>
              </a:rPr>
              <a:t> </a:t>
            </a:r>
            <a:r>
              <a:rPr lang="fr-FR" sz="2000" b="1" dirty="0" smtClean="0">
                <a:solidFill>
                  <a:schemeClr val="bg1"/>
                </a:solidFill>
              </a:rPr>
              <a:t>DE SOI</a:t>
            </a:r>
            <a:endParaRPr lang="en-US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78402236"/>
      </p:ext>
    </p:extLst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anet\Documents\Los primeros 7 a~os\TEMA 14  CERTIF MI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4800" y="152400"/>
            <a:ext cx="8229600" cy="1066800"/>
          </a:xfrm>
        </p:spPr>
        <p:txBody>
          <a:bodyPr>
            <a:noAutofit/>
          </a:bodyPr>
          <a:lstStyle/>
          <a:p>
            <a:r>
              <a:rPr lang="es-PR" sz="3600" b="1" dirty="0" err="1"/>
              <a:t>Comment</a:t>
            </a:r>
            <a:r>
              <a:rPr lang="es-PR" sz="3600" b="1" dirty="0"/>
              <a:t> </a:t>
            </a:r>
            <a:r>
              <a:rPr lang="es-PR" sz="3600" b="1" dirty="0" err="1"/>
              <a:t>aider</a:t>
            </a:r>
            <a:r>
              <a:rPr lang="es-PR" sz="3600" b="1" dirty="0"/>
              <a:t> les </a:t>
            </a:r>
            <a:r>
              <a:rPr lang="es-PR" sz="3600" b="1" dirty="0" err="1"/>
              <a:t>enfants</a:t>
            </a:r>
            <a:r>
              <a:rPr lang="es-PR" sz="3600" b="1" dirty="0"/>
              <a:t> à</a:t>
            </a:r>
            <a:br>
              <a:rPr lang="es-PR" sz="3600" b="1" dirty="0"/>
            </a:br>
            <a:r>
              <a:rPr lang="es-PR" sz="3600" b="1" dirty="0"/>
              <a:t> </a:t>
            </a:r>
            <a:r>
              <a:rPr lang="es-PR" sz="3600" b="1" dirty="0" err="1"/>
              <a:t>accepter</a:t>
            </a:r>
            <a:r>
              <a:rPr lang="es-PR" sz="3600" b="1" dirty="0"/>
              <a:t> </a:t>
            </a:r>
            <a:r>
              <a:rPr lang="es-PR" sz="3600" b="1" dirty="0" err="1"/>
              <a:t>leur</a:t>
            </a:r>
            <a:r>
              <a:rPr lang="es-PR" sz="3600" b="1" dirty="0"/>
              <a:t> </a:t>
            </a:r>
            <a:r>
              <a:rPr lang="es-PR" sz="3600" b="1" dirty="0" err="1"/>
              <a:t>apparence</a:t>
            </a:r>
            <a:endParaRPr lang="en-US" sz="36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62099" y="1295400"/>
            <a:ext cx="6019800" cy="4525963"/>
          </a:xfrm>
        </p:spPr>
        <p:txBody>
          <a:bodyPr>
            <a:normAutofit fontScale="92500" lnSpcReduction="20000"/>
          </a:bodyPr>
          <a:lstStyle/>
          <a:p>
            <a:r>
              <a:rPr lang="es-PR" dirty="0" smtClean="0"/>
              <a:t>À </a:t>
            </a:r>
            <a:r>
              <a:rPr lang="es-PR" dirty="0" err="1" smtClean="0"/>
              <a:t>certaines</a:t>
            </a:r>
            <a:r>
              <a:rPr lang="es-PR" dirty="0" smtClean="0"/>
              <a:t> </a:t>
            </a:r>
            <a:r>
              <a:rPr lang="es-PR" dirty="0" err="1" smtClean="0"/>
              <a:t>étapes</a:t>
            </a:r>
            <a:r>
              <a:rPr lang="es-PR" dirty="0" smtClean="0"/>
              <a:t> du </a:t>
            </a:r>
            <a:r>
              <a:rPr lang="es-PR" dirty="0" err="1" smtClean="0"/>
              <a:t>développement</a:t>
            </a:r>
            <a:r>
              <a:rPr lang="es-PR" dirty="0" smtClean="0"/>
              <a:t>, </a:t>
            </a:r>
            <a:r>
              <a:rPr lang="es-PR" dirty="0" err="1" smtClean="0"/>
              <a:t>vous</a:t>
            </a:r>
            <a:r>
              <a:rPr lang="es-PR" dirty="0" smtClean="0"/>
              <a:t> </a:t>
            </a:r>
            <a:r>
              <a:rPr lang="es-PR" dirty="0" err="1" smtClean="0"/>
              <a:t>aurez</a:t>
            </a:r>
            <a:r>
              <a:rPr lang="es-PR" dirty="0" smtClean="0"/>
              <a:t> à </a:t>
            </a:r>
            <a:r>
              <a:rPr lang="es-PR" dirty="0" err="1" smtClean="0"/>
              <a:t>ignorer</a:t>
            </a:r>
            <a:r>
              <a:rPr lang="es-PR" dirty="0" smtClean="0"/>
              <a:t> ce </a:t>
            </a:r>
            <a:r>
              <a:rPr lang="es-PR" dirty="0" err="1" smtClean="0"/>
              <a:t>qui</a:t>
            </a:r>
            <a:r>
              <a:rPr lang="es-PR" dirty="0" smtClean="0"/>
              <a:t> </a:t>
            </a:r>
            <a:r>
              <a:rPr lang="es-PR" dirty="0" err="1" smtClean="0"/>
              <a:t>parait</a:t>
            </a:r>
            <a:r>
              <a:rPr lang="es-PR" dirty="0" smtClean="0"/>
              <a:t> une </a:t>
            </a:r>
            <a:r>
              <a:rPr lang="es-PR" dirty="0" err="1" smtClean="0"/>
              <a:t>coiffure</a:t>
            </a:r>
            <a:r>
              <a:rPr lang="es-PR" dirty="0" smtClean="0"/>
              <a:t> </a:t>
            </a:r>
            <a:r>
              <a:rPr lang="es-PR" dirty="0" err="1" smtClean="0"/>
              <a:t>ou</a:t>
            </a:r>
            <a:r>
              <a:rPr lang="es-PR" dirty="0" smtClean="0"/>
              <a:t> un </a:t>
            </a:r>
            <a:r>
              <a:rPr lang="es-PR" dirty="0" err="1" smtClean="0"/>
              <a:t>style</a:t>
            </a:r>
            <a:r>
              <a:rPr lang="es-PR" dirty="0" smtClean="0"/>
              <a:t>  </a:t>
            </a:r>
            <a:r>
              <a:rPr lang="es-PR" dirty="0" err="1" smtClean="0"/>
              <a:t>détestables</a:t>
            </a:r>
            <a:r>
              <a:rPr lang="es-PR" dirty="0" smtClean="0"/>
              <a:t> – </a:t>
            </a:r>
            <a:r>
              <a:rPr lang="es-PR" dirty="0" err="1" smtClean="0"/>
              <a:t>pourvu</a:t>
            </a:r>
            <a:r>
              <a:rPr lang="es-PR" dirty="0" smtClean="0"/>
              <a:t> que ce </a:t>
            </a:r>
            <a:r>
              <a:rPr lang="es-PR" dirty="0" err="1" smtClean="0"/>
              <a:t>soit</a:t>
            </a:r>
            <a:r>
              <a:rPr lang="es-PR" dirty="0" smtClean="0"/>
              <a:t> </a:t>
            </a:r>
            <a:r>
              <a:rPr lang="es-PR" dirty="0" err="1" smtClean="0"/>
              <a:t>modeste</a:t>
            </a:r>
            <a:r>
              <a:rPr lang="es-PR" dirty="0" smtClean="0"/>
              <a:t> – parce que </a:t>
            </a:r>
            <a:r>
              <a:rPr lang="es-PR" dirty="0" err="1" smtClean="0"/>
              <a:t>cette</a:t>
            </a:r>
            <a:r>
              <a:rPr lang="es-PR" dirty="0" smtClean="0"/>
              <a:t> </a:t>
            </a:r>
            <a:r>
              <a:rPr lang="es-PR" dirty="0" err="1" smtClean="0"/>
              <a:t>apparence</a:t>
            </a:r>
            <a:r>
              <a:rPr lang="es-PR" dirty="0" smtClean="0"/>
              <a:t> lui </a:t>
            </a:r>
            <a:r>
              <a:rPr lang="es-PR" dirty="0" err="1" smtClean="0"/>
              <a:t>gagnera</a:t>
            </a:r>
            <a:r>
              <a:rPr lang="es-PR" dirty="0" smtClean="0"/>
              <a:t> </a:t>
            </a:r>
            <a:r>
              <a:rPr lang="es-PR" dirty="0" err="1" smtClean="0"/>
              <a:t>l’acceptation</a:t>
            </a:r>
            <a:r>
              <a:rPr lang="es-PR" dirty="0" smtClean="0"/>
              <a:t> de </a:t>
            </a:r>
            <a:r>
              <a:rPr lang="es-PR" dirty="0" err="1" smtClean="0"/>
              <a:t>leurs</a:t>
            </a:r>
            <a:r>
              <a:rPr lang="es-PR" dirty="0" smtClean="0"/>
              <a:t> </a:t>
            </a:r>
            <a:r>
              <a:rPr lang="es-PR" dirty="0" err="1" smtClean="0"/>
              <a:t>pairs</a:t>
            </a:r>
            <a:r>
              <a:rPr lang="es-PR" dirty="0" smtClean="0"/>
              <a:t>. </a:t>
            </a:r>
          </a:p>
          <a:p>
            <a:r>
              <a:rPr lang="es-PR" dirty="0" err="1" smtClean="0"/>
              <a:t>Même</a:t>
            </a:r>
            <a:r>
              <a:rPr lang="es-PR" dirty="0" smtClean="0"/>
              <a:t> les plus </a:t>
            </a:r>
            <a:r>
              <a:rPr lang="es-PR" dirty="0" err="1" smtClean="0"/>
              <a:t>petits</a:t>
            </a:r>
            <a:r>
              <a:rPr lang="es-PR" dirty="0" smtClean="0"/>
              <a:t> </a:t>
            </a:r>
            <a:r>
              <a:rPr lang="es-PR" dirty="0" err="1" smtClean="0"/>
              <a:t>ne</a:t>
            </a:r>
            <a:r>
              <a:rPr lang="es-PR" dirty="0" smtClean="0"/>
              <a:t> </a:t>
            </a:r>
            <a:r>
              <a:rPr lang="es-PR" dirty="0" err="1" smtClean="0"/>
              <a:t>sont</a:t>
            </a:r>
            <a:r>
              <a:rPr lang="es-PR" dirty="0" smtClean="0"/>
              <a:t> </a:t>
            </a:r>
            <a:r>
              <a:rPr lang="es-PR" dirty="0" err="1" smtClean="0"/>
              <a:t>pas</a:t>
            </a:r>
            <a:r>
              <a:rPr lang="es-PR" dirty="0" smtClean="0"/>
              <a:t>  </a:t>
            </a:r>
            <a:r>
              <a:rPr lang="es-PR" dirty="0" err="1" smtClean="0"/>
              <a:t>immunisés</a:t>
            </a:r>
            <a:r>
              <a:rPr lang="es-PR" dirty="0" smtClean="0"/>
              <a:t> </a:t>
            </a:r>
            <a:r>
              <a:rPr lang="es-PR" dirty="0" err="1" smtClean="0"/>
              <a:t>contre</a:t>
            </a:r>
            <a:r>
              <a:rPr lang="es-PR" dirty="0" smtClean="0"/>
              <a:t> les </a:t>
            </a:r>
            <a:r>
              <a:rPr lang="es-PR" dirty="0" err="1" smtClean="0"/>
              <a:t>pressions</a:t>
            </a:r>
            <a:r>
              <a:rPr lang="es-PR" dirty="0" smtClean="0"/>
              <a:t> </a:t>
            </a:r>
            <a:r>
              <a:rPr lang="es-PR" dirty="0" err="1" smtClean="0"/>
              <a:t>au</a:t>
            </a:r>
            <a:r>
              <a:rPr lang="es-PR" dirty="0" smtClean="0"/>
              <a:t> </a:t>
            </a:r>
            <a:r>
              <a:rPr lang="es-PR" dirty="0" err="1" smtClean="0"/>
              <a:t>sujet</a:t>
            </a:r>
            <a:r>
              <a:rPr lang="es-PR" dirty="0" smtClean="0"/>
              <a:t> de </a:t>
            </a:r>
            <a:r>
              <a:rPr lang="es-PR" dirty="0" err="1" smtClean="0"/>
              <a:t>l’apparence</a:t>
            </a:r>
            <a:r>
              <a:rPr lang="es-PR" dirty="0" smtClean="0"/>
              <a:t> et les </a:t>
            </a:r>
            <a:r>
              <a:rPr lang="es-PR" dirty="0" err="1" smtClean="0"/>
              <a:t>préférences</a:t>
            </a:r>
            <a:r>
              <a:rPr lang="es-PR" dirty="0" smtClean="0"/>
              <a:t> </a:t>
            </a:r>
            <a:r>
              <a:rPr lang="es-PR" dirty="0" err="1" smtClean="0"/>
              <a:t>personnelles</a:t>
            </a:r>
            <a:r>
              <a:rPr lang="es-PR" dirty="0" smtClean="0"/>
              <a:t>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010400" y="6248400"/>
            <a:ext cx="2036135" cy="26161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rot="19997692">
            <a:off x="7183249" y="798395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  <p:grpSp>
        <p:nvGrpSpPr>
          <p:cNvPr id="8" name="Group 7"/>
          <p:cNvGrpSpPr/>
          <p:nvPr/>
        </p:nvGrpSpPr>
        <p:grpSpPr>
          <a:xfrm>
            <a:off x="-213411" y="153650"/>
            <a:ext cx="1761075" cy="1446550"/>
            <a:chOff x="85702" y="148797"/>
            <a:chExt cx="1761075" cy="1446550"/>
          </a:xfrm>
        </p:grpSpPr>
        <p:sp>
          <p:nvSpPr>
            <p:cNvPr id="9" name="Rectangle 8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90593" y="220770"/>
              <a:ext cx="69975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32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</a:t>
              </a: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1828800" y="5943600"/>
            <a:ext cx="3276600" cy="707886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</p:spPr>
        <p:txBody>
          <a:bodyPr wrap="square" rtlCol="0">
            <a:spAutoFit/>
          </a:bodyPr>
          <a:lstStyle/>
          <a:p>
            <a:pPr algn="just"/>
            <a:r>
              <a:rPr lang="fr-FR" sz="2000" b="1" dirty="0" smtClean="0">
                <a:solidFill>
                  <a:schemeClr val="bg1"/>
                </a:solidFill>
              </a:rPr>
              <a:t>Un</a:t>
            </a:r>
            <a:r>
              <a:rPr lang="fr-FR" sz="2000" dirty="0" smtClean="0">
                <a:solidFill>
                  <a:schemeClr val="bg1"/>
                </a:solidFill>
              </a:rPr>
              <a:t> </a:t>
            </a:r>
            <a:r>
              <a:rPr lang="fr-FR" sz="2000" dirty="0" err="1" smtClean="0">
                <a:solidFill>
                  <a:schemeClr val="bg1"/>
                </a:solidFill>
              </a:rPr>
              <a:t>autoconcept</a:t>
            </a:r>
            <a:r>
              <a:rPr lang="fr-FR" sz="2000" dirty="0" smtClean="0">
                <a:solidFill>
                  <a:schemeClr val="bg1"/>
                </a:solidFill>
              </a:rPr>
              <a:t> </a:t>
            </a:r>
            <a:r>
              <a:rPr lang="fr-FR" sz="2000" b="1" dirty="0" smtClean="0">
                <a:solidFill>
                  <a:schemeClr val="bg1"/>
                </a:solidFill>
              </a:rPr>
              <a:t>SAIN</a:t>
            </a:r>
          </a:p>
          <a:p>
            <a:pPr algn="just"/>
            <a:r>
              <a:rPr lang="fr-FR" sz="2000" dirty="0" smtClean="0">
                <a:solidFill>
                  <a:schemeClr val="bg1"/>
                </a:solidFill>
              </a:rPr>
              <a:t>débute avec </a:t>
            </a:r>
            <a:r>
              <a:rPr lang="fr-FR" sz="2000" b="1" dirty="0" smtClean="0">
                <a:solidFill>
                  <a:schemeClr val="bg1"/>
                </a:solidFill>
              </a:rPr>
              <a:t>l’IMAGE</a:t>
            </a:r>
            <a:r>
              <a:rPr lang="fr-FR" sz="2000" dirty="0" smtClean="0">
                <a:solidFill>
                  <a:schemeClr val="bg1"/>
                </a:solidFill>
              </a:rPr>
              <a:t> </a:t>
            </a:r>
            <a:r>
              <a:rPr lang="fr-FR" sz="2000" b="1" dirty="0" smtClean="0">
                <a:solidFill>
                  <a:schemeClr val="bg1"/>
                </a:solidFill>
              </a:rPr>
              <a:t>DE SOI</a:t>
            </a:r>
            <a:endParaRPr lang="en-US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31551303"/>
      </p:ext>
    </p:extLst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anet\Documents\Los primeros 7 a~os\TEMA 14  CERTIF MI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199" y="76200"/>
            <a:ext cx="8229600" cy="1143000"/>
          </a:xfrm>
        </p:spPr>
        <p:txBody>
          <a:bodyPr>
            <a:noAutofit/>
          </a:bodyPr>
          <a:lstStyle/>
          <a:p>
            <a:r>
              <a:rPr lang="es-PR" sz="3600" b="1" dirty="0" err="1"/>
              <a:t>Comment</a:t>
            </a:r>
            <a:r>
              <a:rPr lang="es-PR" sz="3600" b="1" dirty="0"/>
              <a:t> </a:t>
            </a:r>
            <a:r>
              <a:rPr lang="es-PR" sz="3600" b="1" dirty="0" err="1"/>
              <a:t>aider</a:t>
            </a:r>
            <a:r>
              <a:rPr lang="es-PR" sz="3600" b="1" dirty="0"/>
              <a:t> les </a:t>
            </a:r>
            <a:r>
              <a:rPr lang="es-PR" sz="3600" b="1" dirty="0" err="1"/>
              <a:t>enfants</a:t>
            </a:r>
            <a:r>
              <a:rPr lang="es-PR" sz="3600" b="1" dirty="0"/>
              <a:t> à</a:t>
            </a:r>
            <a:br>
              <a:rPr lang="es-PR" sz="3600" b="1" dirty="0"/>
            </a:br>
            <a:r>
              <a:rPr lang="es-PR" sz="3600" b="1" dirty="0"/>
              <a:t> </a:t>
            </a:r>
            <a:r>
              <a:rPr lang="es-PR" sz="3600" b="1" dirty="0" err="1"/>
              <a:t>accepter</a:t>
            </a:r>
            <a:r>
              <a:rPr lang="es-PR" sz="3600" b="1" dirty="0"/>
              <a:t> </a:t>
            </a:r>
            <a:r>
              <a:rPr lang="es-PR" sz="3600" b="1" dirty="0" err="1"/>
              <a:t>leur</a:t>
            </a:r>
            <a:r>
              <a:rPr lang="es-PR" sz="3600" b="1" dirty="0"/>
              <a:t> </a:t>
            </a:r>
            <a:r>
              <a:rPr lang="es-PR" sz="3600" b="1" dirty="0" err="1"/>
              <a:t>apparence</a:t>
            </a:r>
            <a:endParaRPr lang="en-US" sz="36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4000" y="1166018"/>
            <a:ext cx="6324600" cy="4525963"/>
          </a:xfrm>
        </p:spPr>
        <p:txBody>
          <a:bodyPr>
            <a:normAutofit lnSpcReduction="10000"/>
          </a:bodyPr>
          <a:lstStyle/>
          <a:p>
            <a:r>
              <a:rPr lang="es-PR" dirty="0" smtClean="0"/>
              <a:t> </a:t>
            </a:r>
            <a:r>
              <a:rPr lang="es-PR" dirty="0" err="1" smtClean="0"/>
              <a:t>Nous</a:t>
            </a:r>
            <a:r>
              <a:rPr lang="es-PR" dirty="0" smtClean="0"/>
              <a:t> </a:t>
            </a:r>
            <a:r>
              <a:rPr lang="es-PR" dirty="0" err="1" smtClean="0"/>
              <a:t>devons</a:t>
            </a:r>
            <a:r>
              <a:rPr lang="es-PR" dirty="0" smtClean="0"/>
              <a:t> faire </a:t>
            </a:r>
            <a:r>
              <a:rPr lang="es-PR" dirty="0" err="1" smtClean="0"/>
              <a:t>tout</a:t>
            </a:r>
            <a:r>
              <a:rPr lang="es-PR" dirty="0" smtClean="0"/>
              <a:t> ce </a:t>
            </a:r>
            <a:r>
              <a:rPr lang="es-PR" dirty="0" err="1" smtClean="0"/>
              <a:t>qui</a:t>
            </a:r>
            <a:r>
              <a:rPr lang="es-PR" dirty="0" smtClean="0"/>
              <a:t> </a:t>
            </a:r>
            <a:r>
              <a:rPr lang="es-PR" dirty="0" err="1" smtClean="0"/>
              <a:t>est</a:t>
            </a:r>
            <a:r>
              <a:rPr lang="es-PR" dirty="0" smtClean="0"/>
              <a:t> </a:t>
            </a:r>
            <a:r>
              <a:rPr lang="es-PR" dirty="0" err="1" smtClean="0"/>
              <a:t>possible</a:t>
            </a:r>
            <a:r>
              <a:rPr lang="es-PR" dirty="0" smtClean="0"/>
              <a:t> </a:t>
            </a:r>
            <a:r>
              <a:rPr lang="es-PR" dirty="0" err="1" smtClean="0"/>
              <a:t>pour</a:t>
            </a:r>
            <a:r>
              <a:rPr lang="es-PR" dirty="0" smtClean="0"/>
              <a:t> que nos </a:t>
            </a:r>
            <a:r>
              <a:rPr lang="es-PR" dirty="0" err="1" smtClean="0"/>
              <a:t>enfants</a:t>
            </a:r>
            <a:r>
              <a:rPr lang="es-PR" dirty="0" smtClean="0"/>
              <a:t> </a:t>
            </a:r>
            <a:r>
              <a:rPr lang="es-PR" dirty="0" err="1" smtClean="0"/>
              <a:t>développent</a:t>
            </a:r>
            <a:r>
              <a:rPr lang="es-PR" dirty="0" smtClean="0"/>
              <a:t> une </a:t>
            </a:r>
            <a:r>
              <a:rPr lang="es-PR" dirty="0" err="1" smtClean="0"/>
              <a:t>saine</a:t>
            </a:r>
            <a:r>
              <a:rPr lang="es-PR" dirty="0" smtClean="0"/>
              <a:t> </a:t>
            </a:r>
            <a:r>
              <a:rPr lang="es-PR" dirty="0" err="1" smtClean="0"/>
              <a:t>image</a:t>
            </a:r>
            <a:r>
              <a:rPr lang="es-PR" dirty="0" smtClean="0"/>
              <a:t> de </a:t>
            </a:r>
            <a:r>
              <a:rPr lang="es-PR" dirty="0" err="1" smtClean="0"/>
              <a:t>soi</a:t>
            </a:r>
            <a:r>
              <a:rPr lang="es-PR" dirty="0" smtClean="0"/>
              <a:t>, et </a:t>
            </a:r>
            <a:r>
              <a:rPr lang="es-PR" dirty="0" err="1" smtClean="0"/>
              <a:t>quand</a:t>
            </a:r>
            <a:r>
              <a:rPr lang="es-PR" dirty="0" smtClean="0"/>
              <a:t> cela </a:t>
            </a:r>
            <a:r>
              <a:rPr lang="es-PR" dirty="0" err="1" smtClean="0"/>
              <a:t>ne</a:t>
            </a:r>
            <a:r>
              <a:rPr lang="es-PR" dirty="0" smtClean="0"/>
              <a:t> </a:t>
            </a:r>
            <a:r>
              <a:rPr lang="es-PR" dirty="0" err="1" smtClean="0"/>
              <a:t>suffit</a:t>
            </a:r>
            <a:r>
              <a:rPr lang="es-PR" dirty="0" smtClean="0"/>
              <a:t> </a:t>
            </a:r>
            <a:r>
              <a:rPr lang="es-PR" dirty="0" err="1" smtClean="0"/>
              <a:t>pas</a:t>
            </a:r>
            <a:r>
              <a:rPr lang="es-PR" dirty="0" smtClean="0"/>
              <a:t>, </a:t>
            </a:r>
            <a:r>
              <a:rPr lang="es-PR" dirty="0" err="1" smtClean="0"/>
              <a:t>nous</a:t>
            </a:r>
            <a:r>
              <a:rPr lang="es-PR" dirty="0" smtClean="0"/>
              <a:t> </a:t>
            </a:r>
            <a:r>
              <a:rPr lang="es-PR" dirty="0" err="1" smtClean="0"/>
              <a:t>pouvons</a:t>
            </a:r>
            <a:r>
              <a:rPr lang="es-PR" dirty="0" smtClean="0"/>
              <a:t> </a:t>
            </a:r>
            <a:r>
              <a:rPr lang="es-PR" dirty="0" err="1" smtClean="0"/>
              <a:t>ajouter</a:t>
            </a:r>
            <a:r>
              <a:rPr lang="es-PR" dirty="0" smtClean="0"/>
              <a:t> </a:t>
            </a:r>
            <a:r>
              <a:rPr lang="es-PR" dirty="0" err="1" smtClean="0"/>
              <a:t>d’autres</a:t>
            </a:r>
            <a:r>
              <a:rPr lang="es-PR" dirty="0" smtClean="0"/>
              <a:t> </a:t>
            </a:r>
            <a:r>
              <a:rPr lang="es-PR" dirty="0" err="1" smtClean="0"/>
              <a:t>couches</a:t>
            </a:r>
            <a:r>
              <a:rPr lang="es-PR" dirty="0" smtClean="0"/>
              <a:t> </a:t>
            </a:r>
            <a:r>
              <a:rPr lang="es-PR" dirty="0" err="1" smtClean="0"/>
              <a:t>au</a:t>
            </a:r>
            <a:r>
              <a:rPr lang="es-PR" dirty="0" smtClean="0"/>
              <a:t> </a:t>
            </a:r>
            <a:r>
              <a:rPr lang="es-PR" dirty="0" err="1" smtClean="0"/>
              <a:t>noyau</a:t>
            </a:r>
            <a:r>
              <a:rPr lang="es-PR" dirty="0" smtClean="0"/>
              <a:t> de </a:t>
            </a:r>
            <a:r>
              <a:rPr lang="es-PR" dirty="0" err="1" smtClean="0"/>
              <a:t>celles</a:t>
            </a:r>
            <a:r>
              <a:rPr lang="es-PR" dirty="0" smtClean="0"/>
              <a:t> </a:t>
            </a:r>
            <a:r>
              <a:rPr lang="es-PR" dirty="0" err="1" smtClean="0"/>
              <a:t>dont</a:t>
            </a:r>
            <a:r>
              <a:rPr lang="es-PR" dirty="0" smtClean="0"/>
              <a:t> </a:t>
            </a:r>
            <a:r>
              <a:rPr lang="es-PR" dirty="0" err="1" smtClean="0"/>
              <a:t>ils</a:t>
            </a:r>
            <a:r>
              <a:rPr lang="es-PR" dirty="0" smtClean="0"/>
              <a:t> </a:t>
            </a:r>
            <a:r>
              <a:rPr lang="es-PR" dirty="0" err="1" smtClean="0"/>
              <a:t>ont</a:t>
            </a:r>
            <a:r>
              <a:rPr lang="es-PR" dirty="0" smtClean="0"/>
              <a:t> un </a:t>
            </a:r>
            <a:r>
              <a:rPr lang="es-PR" dirty="0" err="1" smtClean="0"/>
              <a:t>meilleur</a:t>
            </a:r>
            <a:r>
              <a:rPr lang="es-PR" dirty="0" smtClean="0"/>
              <a:t> </a:t>
            </a:r>
            <a:r>
              <a:rPr lang="es-PR" dirty="0" err="1" smtClean="0"/>
              <a:t>contrôle</a:t>
            </a:r>
            <a:r>
              <a:rPr lang="es-PR" dirty="0" smtClean="0"/>
              <a:t> </a:t>
            </a:r>
            <a:r>
              <a:rPr lang="es-PR" dirty="0" err="1" smtClean="0"/>
              <a:t>tels</a:t>
            </a:r>
            <a:r>
              <a:rPr lang="es-PR" dirty="0" smtClean="0"/>
              <a:t> que </a:t>
            </a:r>
            <a:r>
              <a:rPr lang="es-PR" dirty="0" err="1" smtClean="0"/>
              <a:t>l’estime</a:t>
            </a:r>
            <a:r>
              <a:rPr lang="es-PR" dirty="0" smtClean="0"/>
              <a:t> de </a:t>
            </a:r>
            <a:r>
              <a:rPr lang="es-PR" dirty="0" err="1" smtClean="0"/>
              <a:t>soi</a:t>
            </a:r>
            <a:r>
              <a:rPr lang="es-PR" dirty="0" smtClean="0"/>
              <a:t>, la </a:t>
            </a:r>
            <a:r>
              <a:rPr lang="es-PR" dirty="0" err="1" smtClean="0"/>
              <a:t>confiance</a:t>
            </a:r>
            <a:r>
              <a:rPr lang="es-PR" dirty="0" smtClean="0"/>
              <a:t> en </a:t>
            </a:r>
            <a:r>
              <a:rPr lang="es-PR" dirty="0" err="1" smtClean="0"/>
              <a:t>soi</a:t>
            </a:r>
            <a:r>
              <a:rPr lang="es-PR" dirty="0" smtClean="0"/>
              <a:t>, le </a:t>
            </a:r>
            <a:r>
              <a:rPr lang="es-PR" dirty="0" err="1" smtClean="0"/>
              <a:t>respect</a:t>
            </a:r>
            <a:r>
              <a:rPr lang="es-PR" dirty="0" smtClean="0"/>
              <a:t> de </a:t>
            </a:r>
            <a:r>
              <a:rPr lang="es-PR" dirty="0" err="1" smtClean="0"/>
              <a:t>soi</a:t>
            </a:r>
            <a:r>
              <a:rPr lang="es-PR" dirty="0" smtClean="0"/>
              <a:t> et la </a:t>
            </a:r>
            <a:r>
              <a:rPr lang="es-PR" dirty="0" err="1" smtClean="0"/>
              <a:t>valeur</a:t>
            </a:r>
            <a:r>
              <a:rPr lang="es-PR" dirty="0" smtClean="0"/>
              <a:t> de </a:t>
            </a:r>
            <a:r>
              <a:rPr lang="es-PR" dirty="0" err="1" smtClean="0"/>
              <a:t>Dieu</a:t>
            </a:r>
            <a:r>
              <a:rPr lang="es-PR" dirty="0" smtClean="0"/>
              <a:t>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010400" y="6248400"/>
            <a:ext cx="2036135" cy="26161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rot="19997692">
            <a:off x="7183249" y="798395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  <p:grpSp>
        <p:nvGrpSpPr>
          <p:cNvPr id="8" name="Group 7"/>
          <p:cNvGrpSpPr/>
          <p:nvPr/>
        </p:nvGrpSpPr>
        <p:grpSpPr>
          <a:xfrm>
            <a:off x="-213411" y="153650"/>
            <a:ext cx="1761075" cy="1446550"/>
            <a:chOff x="85702" y="148797"/>
            <a:chExt cx="1761075" cy="1446550"/>
          </a:xfrm>
        </p:grpSpPr>
        <p:sp>
          <p:nvSpPr>
            <p:cNvPr id="9" name="Rectangle 8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90593" y="220770"/>
              <a:ext cx="69975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32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</a:t>
              </a: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1828800" y="5943600"/>
            <a:ext cx="3276600" cy="707886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</p:spPr>
        <p:txBody>
          <a:bodyPr wrap="square" rtlCol="0">
            <a:spAutoFit/>
          </a:bodyPr>
          <a:lstStyle/>
          <a:p>
            <a:pPr algn="just"/>
            <a:r>
              <a:rPr lang="fr-FR" sz="2000" b="1" dirty="0" smtClean="0">
                <a:solidFill>
                  <a:schemeClr val="bg1"/>
                </a:solidFill>
              </a:rPr>
              <a:t>Un</a:t>
            </a:r>
            <a:r>
              <a:rPr lang="fr-FR" sz="2000" dirty="0" smtClean="0">
                <a:solidFill>
                  <a:schemeClr val="bg1"/>
                </a:solidFill>
              </a:rPr>
              <a:t> </a:t>
            </a:r>
            <a:r>
              <a:rPr lang="fr-FR" sz="2000" dirty="0" err="1" smtClean="0">
                <a:solidFill>
                  <a:schemeClr val="bg1"/>
                </a:solidFill>
              </a:rPr>
              <a:t>autoconcept</a:t>
            </a:r>
            <a:r>
              <a:rPr lang="fr-FR" sz="2000" dirty="0" smtClean="0">
                <a:solidFill>
                  <a:schemeClr val="bg1"/>
                </a:solidFill>
              </a:rPr>
              <a:t> </a:t>
            </a:r>
            <a:r>
              <a:rPr lang="fr-FR" sz="2000" b="1" dirty="0" smtClean="0">
                <a:solidFill>
                  <a:schemeClr val="bg1"/>
                </a:solidFill>
              </a:rPr>
              <a:t>SAIN</a:t>
            </a:r>
          </a:p>
          <a:p>
            <a:pPr algn="just"/>
            <a:r>
              <a:rPr lang="fr-FR" sz="2000" dirty="0" smtClean="0">
                <a:solidFill>
                  <a:schemeClr val="bg1"/>
                </a:solidFill>
              </a:rPr>
              <a:t>débute avec </a:t>
            </a:r>
            <a:r>
              <a:rPr lang="fr-FR" sz="2000" b="1" dirty="0" smtClean="0">
                <a:solidFill>
                  <a:schemeClr val="bg1"/>
                </a:solidFill>
              </a:rPr>
              <a:t>l’IMAGE</a:t>
            </a:r>
            <a:r>
              <a:rPr lang="fr-FR" sz="2000" dirty="0" smtClean="0">
                <a:solidFill>
                  <a:schemeClr val="bg1"/>
                </a:solidFill>
              </a:rPr>
              <a:t> </a:t>
            </a:r>
            <a:r>
              <a:rPr lang="fr-FR" sz="2000" b="1" dirty="0" smtClean="0">
                <a:solidFill>
                  <a:schemeClr val="bg1"/>
                </a:solidFill>
              </a:rPr>
              <a:t>DE SOI</a:t>
            </a:r>
            <a:endParaRPr lang="en-US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54627057"/>
      </p:ext>
    </p:extLst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anet\Documents\Los primeros 7 a~os\TEMA 14  CERTIF MI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199" y="228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PR" b="1" dirty="0" err="1" smtClean="0"/>
              <a:t>Beauté</a:t>
            </a:r>
            <a:r>
              <a:rPr lang="es-PR" b="1" dirty="0" smtClean="0"/>
              <a:t> </a:t>
            </a:r>
            <a:r>
              <a:rPr lang="es-PR" b="1" dirty="0" err="1" smtClean="0"/>
              <a:t>intérieure</a:t>
            </a:r>
            <a:r>
              <a:rPr lang="es-PR" b="1" dirty="0" smtClean="0"/>
              <a:t> et</a:t>
            </a:r>
            <a:br>
              <a:rPr lang="es-PR" b="1" dirty="0" smtClean="0"/>
            </a:br>
            <a:r>
              <a:rPr lang="es-PR" b="1" dirty="0" smtClean="0"/>
              <a:t> </a:t>
            </a:r>
            <a:r>
              <a:rPr lang="es-PR" b="1" dirty="0" err="1" smtClean="0"/>
              <a:t>beauté</a:t>
            </a:r>
            <a:r>
              <a:rPr lang="es-PR" b="1" dirty="0" smtClean="0"/>
              <a:t> </a:t>
            </a:r>
            <a:r>
              <a:rPr lang="es-PR" b="1" dirty="0" err="1" smtClean="0"/>
              <a:t>extérieure</a:t>
            </a:r>
            <a:endParaRPr lang="en-US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752600" y="1371600"/>
            <a:ext cx="6019800" cy="4830763"/>
          </a:xfrm>
        </p:spPr>
        <p:txBody>
          <a:bodyPr>
            <a:normAutofit/>
          </a:bodyPr>
          <a:lstStyle/>
          <a:p>
            <a:r>
              <a:rPr lang="es-PR" dirty="0" err="1" smtClean="0"/>
              <a:t>Tâchez</a:t>
            </a:r>
            <a:r>
              <a:rPr lang="es-PR" dirty="0" smtClean="0"/>
              <a:t> </a:t>
            </a:r>
            <a:r>
              <a:rPr lang="es-PR" dirty="0" err="1" smtClean="0"/>
              <a:t>d’empêcher</a:t>
            </a:r>
            <a:r>
              <a:rPr lang="es-PR" dirty="0" smtClean="0"/>
              <a:t> que vos </a:t>
            </a:r>
            <a:r>
              <a:rPr lang="es-PR" dirty="0" err="1" smtClean="0"/>
              <a:t>enfants</a:t>
            </a:r>
            <a:r>
              <a:rPr lang="es-PR" dirty="0" smtClean="0"/>
              <a:t> </a:t>
            </a:r>
            <a:r>
              <a:rPr lang="es-PR" dirty="0" err="1" smtClean="0"/>
              <a:t>arrivent</a:t>
            </a:r>
            <a:r>
              <a:rPr lang="es-PR" dirty="0" smtClean="0"/>
              <a:t> à se </a:t>
            </a:r>
            <a:r>
              <a:rPr lang="es-PR" dirty="0" err="1" smtClean="0"/>
              <a:t>préoccuper</a:t>
            </a:r>
            <a:r>
              <a:rPr lang="es-PR" dirty="0" smtClean="0"/>
              <a:t> à </a:t>
            </a:r>
            <a:r>
              <a:rPr lang="es-PR" dirty="0" err="1" smtClean="0"/>
              <a:t>l’excès</a:t>
            </a:r>
            <a:r>
              <a:rPr lang="es-PR" dirty="0" smtClean="0"/>
              <a:t> de </a:t>
            </a:r>
            <a:r>
              <a:rPr lang="es-PR" dirty="0" err="1" smtClean="0"/>
              <a:t>leur</a:t>
            </a:r>
            <a:r>
              <a:rPr lang="es-PR" dirty="0" smtClean="0"/>
              <a:t> </a:t>
            </a:r>
            <a:r>
              <a:rPr lang="es-PR" dirty="0" err="1" smtClean="0"/>
              <a:t>apparence</a:t>
            </a:r>
            <a:r>
              <a:rPr lang="es-PR" dirty="0" smtClean="0"/>
              <a:t> </a:t>
            </a:r>
            <a:r>
              <a:rPr lang="es-PR" dirty="0" err="1" smtClean="0"/>
              <a:t>vestimentaire</a:t>
            </a:r>
            <a:r>
              <a:rPr lang="es-PR" dirty="0" smtClean="0"/>
              <a:t>. </a:t>
            </a:r>
          </a:p>
          <a:p>
            <a:r>
              <a:rPr lang="es-PR" dirty="0" err="1" smtClean="0"/>
              <a:t>Il</a:t>
            </a:r>
            <a:r>
              <a:rPr lang="es-PR" dirty="0" smtClean="0"/>
              <a:t> </a:t>
            </a:r>
            <a:r>
              <a:rPr lang="es-PR" dirty="0" err="1" smtClean="0"/>
              <a:t>faut</a:t>
            </a:r>
            <a:r>
              <a:rPr lang="es-PR" dirty="0" smtClean="0"/>
              <a:t> </a:t>
            </a:r>
            <a:r>
              <a:rPr lang="es-PR" dirty="0" err="1" smtClean="0"/>
              <a:t>leur</a:t>
            </a:r>
            <a:r>
              <a:rPr lang="es-PR" dirty="0" smtClean="0"/>
              <a:t> </a:t>
            </a:r>
            <a:r>
              <a:rPr lang="es-PR" dirty="0" err="1" smtClean="0"/>
              <a:t>enseigner</a:t>
            </a:r>
            <a:r>
              <a:rPr lang="es-PR" dirty="0" smtClean="0"/>
              <a:t> à </a:t>
            </a:r>
            <a:r>
              <a:rPr lang="es-PR" dirty="0" err="1" smtClean="0"/>
              <a:t>s’habiller</a:t>
            </a:r>
            <a:r>
              <a:rPr lang="es-PR" dirty="0" smtClean="0"/>
              <a:t> </a:t>
            </a:r>
            <a:r>
              <a:rPr lang="es-PR" dirty="0" err="1" smtClean="0"/>
              <a:t>avec</a:t>
            </a:r>
            <a:r>
              <a:rPr lang="es-PR" dirty="0" smtClean="0"/>
              <a:t> </a:t>
            </a:r>
            <a:r>
              <a:rPr lang="es-PR" dirty="0" err="1" smtClean="0"/>
              <a:t>modestie</a:t>
            </a:r>
            <a:r>
              <a:rPr lang="es-PR" dirty="0" smtClean="0"/>
              <a:t> et </a:t>
            </a:r>
            <a:r>
              <a:rPr lang="es-PR" dirty="0" err="1" smtClean="0"/>
              <a:t>simplicité</a:t>
            </a:r>
            <a:r>
              <a:rPr lang="es-PR" dirty="0" smtClean="0"/>
              <a:t>, et à </a:t>
            </a:r>
            <a:r>
              <a:rPr lang="es-PR" dirty="0" err="1" smtClean="0"/>
              <a:t>apprécier</a:t>
            </a:r>
            <a:r>
              <a:rPr lang="es-PR" dirty="0" smtClean="0"/>
              <a:t> la </a:t>
            </a:r>
            <a:r>
              <a:rPr lang="es-PR" dirty="0" err="1" smtClean="0"/>
              <a:t>bonne</a:t>
            </a:r>
            <a:r>
              <a:rPr lang="es-PR" dirty="0" smtClean="0"/>
              <a:t> </a:t>
            </a:r>
            <a:r>
              <a:rPr lang="es-PR" dirty="0" err="1" smtClean="0"/>
              <a:t>qualité</a:t>
            </a:r>
            <a:r>
              <a:rPr lang="es-PR" dirty="0" smtClean="0"/>
              <a:t>.</a:t>
            </a:r>
          </a:p>
          <a:p>
            <a:r>
              <a:rPr lang="es-PR" dirty="0" smtClean="0"/>
              <a:t>Le </a:t>
            </a:r>
            <a:r>
              <a:rPr lang="es-PR" dirty="0" err="1" smtClean="0"/>
              <a:t>vêtement</a:t>
            </a:r>
            <a:r>
              <a:rPr lang="es-PR" dirty="0" smtClean="0"/>
              <a:t> </a:t>
            </a:r>
            <a:r>
              <a:rPr lang="es-PR" dirty="0" err="1" smtClean="0"/>
              <a:t>doit</a:t>
            </a:r>
            <a:r>
              <a:rPr lang="es-PR" dirty="0" smtClean="0"/>
              <a:t> </a:t>
            </a:r>
            <a:r>
              <a:rPr lang="es-PR" dirty="0" err="1" smtClean="0"/>
              <a:t>être</a:t>
            </a:r>
            <a:r>
              <a:rPr lang="es-PR" dirty="0" smtClean="0"/>
              <a:t> </a:t>
            </a:r>
            <a:r>
              <a:rPr lang="es-PR" dirty="0" err="1" smtClean="0"/>
              <a:t>approprié</a:t>
            </a:r>
            <a:r>
              <a:rPr lang="es-PR" dirty="0" smtClean="0"/>
              <a:t> à </a:t>
            </a:r>
            <a:r>
              <a:rPr lang="es-PR" dirty="0" err="1" smtClean="0"/>
              <a:t>leur</a:t>
            </a:r>
            <a:r>
              <a:rPr lang="es-PR" dirty="0" smtClean="0"/>
              <a:t> </a:t>
            </a:r>
            <a:r>
              <a:rPr lang="es-PR" dirty="0" err="1" smtClean="0"/>
              <a:t>âge</a:t>
            </a:r>
            <a:r>
              <a:rPr lang="es-PR" dirty="0" smtClean="0"/>
              <a:t>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010400" y="6248400"/>
            <a:ext cx="2036135" cy="26161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rot="19997692">
            <a:off x="7183249" y="798395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  <p:grpSp>
        <p:nvGrpSpPr>
          <p:cNvPr id="8" name="Group 7"/>
          <p:cNvGrpSpPr/>
          <p:nvPr/>
        </p:nvGrpSpPr>
        <p:grpSpPr>
          <a:xfrm>
            <a:off x="-213411" y="153650"/>
            <a:ext cx="1761075" cy="1446550"/>
            <a:chOff x="85702" y="148797"/>
            <a:chExt cx="1761075" cy="1446550"/>
          </a:xfrm>
        </p:grpSpPr>
        <p:sp>
          <p:nvSpPr>
            <p:cNvPr id="9" name="Rectangle 8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90593" y="220770"/>
              <a:ext cx="69975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32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</a:t>
              </a: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1828800" y="5943600"/>
            <a:ext cx="3276600" cy="707886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</p:spPr>
        <p:txBody>
          <a:bodyPr wrap="square" rtlCol="0">
            <a:spAutoFit/>
          </a:bodyPr>
          <a:lstStyle/>
          <a:p>
            <a:pPr algn="just"/>
            <a:r>
              <a:rPr lang="fr-FR" sz="2000" b="1" dirty="0" smtClean="0">
                <a:solidFill>
                  <a:schemeClr val="bg1"/>
                </a:solidFill>
              </a:rPr>
              <a:t>Un</a:t>
            </a:r>
            <a:r>
              <a:rPr lang="fr-FR" sz="2000" dirty="0" smtClean="0">
                <a:solidFill>
                  <a:schemeClr val="bg1"/>
                </a:solidFill>
              </a:rPr>
              <a:t> </a:t>
            </a:r>
            <a:r>
              <a:rPr lang="fr-FR" sz="2000" dirty="0" err="1" smtClean="0">
                <a:solidFill>
                  <a:schemeClr val="bg1"/>
                </a:solidFill>
              </a:rPr>
              <a:t>autoconcept</a:t>
            </a:r>
            <a:r>
              <a:rPr lang="fr-FR" sz="2000" dirty="0" smtClean="0">
                <a:solidFill>
                  <a:schemeClr val="bg1"/>
                </a:solidFill>
              </a:rPr>
              <a:t> </a:t>
            </a:r>
            <a:r>
              <a:rPr lang="fr-FR" sz="2000" b="1" dirty="0" smtClean="0">
                <a:solidFill>
                  <a:schemeClr val="bg1"/>
                </a:solidFill>
              </a:rPr>
              <a:t>SAIN</a:t>
            </a:r>
          </a:p>
          <a:p>
            <a:pPr algn="just"/>
            <a:r>
              <a:rPr lang="fr-FR" sz="2000" dirty="0" smtClean="0">
                <a:solidFill>
                  <a:schemeClr val="bg1"/>
                </a:solidFill>
              </a:rPr>
              <a:t>débute avec </a:t>
            </a:r>
            <a:r>
              <a:rPr lang="fr-FR" sz="2000" b="1" dirty="0" smtClean="0">
                <a:solidFill>
                  <a:schemeClr val="bg1"/>
                </a:solidFill>
              </a:rPr>
              <a:t>l’IMAGE</a:t>
            </a:r>
            <a:r>
              <a:rPr lang="fr-FR" sz="2000" dirty="0" smtClean="0">
                <a:solidFill>
                  <a:schemeClr val="bg1"/>
                </a:solidFill>
              </a:rPr>
              <a:t> </a:t>
            </a:r>
            <a:r>
              <a:rPr lang="fr-FR" sz="2000" b="1" dirty="0" smtClean="0">
                <a:solidFill>
                  <a:schemeClr val="bg1"/>
                </a:solidFill>
              </a:rPr>
              <a:t>DE SOI</a:t>
            </a:r>
            <a:endParaRPr lang="en-US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38949664"/>
      </p:ext>
    </p:extLst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anet\Documents\Los primeros 7 a~os\TEMA 14  CERTIF MI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199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PR" b="1" dirty="0" err="1"/>
              <a:t>Beauté</a:t>
            </a:r>
            <a:r>
              <a:rPr lang="es-PR" b="1" dirty="0"/>
              <a:t> </a:t>
            </a:r>
            <a:r>
              <a:rPr lang="es-PR" b="1" dirty="0" err="1"/>
              <a:t>intérieure</a:t>
            </a:r>
            <a:r>
              <a:rPr lang="es-PR" b="1" dirty="0"/>
              <a:t> et</a:t>
            </a:r>
            <a:br>
              <a:rPr lang="es-PR" b="1" dirty="0"/>
            </a:br>
            <a:r>
              <a:rPr lang="es-PR" b="1" dirty="0"/>
              <a:t> </a:t>
            </a:r>
            <a:r>
              <a:rPr lang="es-PR" b="1" dirty="0" err="1"/>
              <a:t>beauté</a:t>
            </a:r>
            <a:r>
              <a:rPr lang="es-PR" b="1" dirty="0"/>
              <a:t> </a:t>
            </a:r>
            <a:r>
              <a:rPr lang="es-PR" b="1" dirty="0" err="1"/>
              <a:t>extérieure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447799" y="1371600"/>
            <a:ext cx="6438899" cy="4525963"/>
          </a:xfrm>
        </p:spPr>
        <p:txBody>
          <a:bodyPr>
            <a:normAutofit fontScale="92500" lnSpcReduction="10000"/>
          </a:bodyPr>
          <a:lstStyle/>
          <a:p>
            <a:r>
              <a:rPr lang="es-PR" dirty="0" err="1" smtClean="0"/>
              <a:t>Quand</a:t>
            </a:r>
            <a:r>
              <a:rPr lang="es-PR" dirty="0" smtClean="0"/>
              <a:t> les </a:t>
            </a:r>
            <a:r>
              <a:rPr lang="es-PR" dirty="0" err="1" smtClean="0"/>
              <a:t>enfants</a:t>
            </a:r>
            <a:r>
              <a:rPr lang="es-PR" dirty="0" smtClean="0"/>
              <a:t> </a:t>
            </a:r>
            <a:r>
              <a:rPr lang="es-PR" dirty="0" err="1" smtClean="0"/>
              <a:t>s’habillent</a:t>
            </a:r>
            <a:r>
              <a:rPr lang="es-PR" dirty="0" smtClean="0"/>
              <a:t> </a:t>
            </a:r>
            <a:r>
              <a:rPr lang="es-PR" dirty="0" err="1" smtClean="0"/>
              <a:t>comme</a:t>
            </a:r>
            <a:r>
              <a:rPr lang="es-PR" dirty="0" smtClean="0"/>
              <a:t> des </a:t>
            </a:r>
            <a:r>
              <a:rPr lang="es-PR" dirty="0" err="1" smtClean="0"/>
              <a:t>adultes</a:t>
            </a:r>
            <a:r>
              <a:rPr lang="es-PR" dirty="0" smtClean="0"/>
              <a:t>, </a:t>
            </a:r>
            <a:r>
              <a:rPr lang="es-PR" dirty="0" err="1" smtClean="0"/>
              <a:t>ils</a:t>
            </a:r>
            <a:r>
              <a:rPr lang="es-PR" dirty="0" smtClean="0"/>
              <a:t> </a:t>
            </a:r>
            <a:r>
              <a:rPr lang="es-PR" dirty="0" err="1" smtClean="0"/>
              <a:t>ont</a:t>
            </a:r>
            <a:r>
              <a:rPr lang="es-PR" dirty="0" smtClean="0"/>
              <a:t> </a:t>
            </a:r>
            <a:r>
              <a:rPr lang="es-PR" dirty="0" err="1" smtClean="0"/>
              <a:t>tendance</a:t>
            </a:r>
            <a:r>
              <a:rPr lang="es-PR" dirty="0" smtClean="0"/>
              <a:t> à </a:t>
            </a:r>
            <a:r>
              <a:rPr lang="es-PR" dirty="0" err="1" smtClean="0"/>
              <a:t>vouloir</a:t>
            </a:r>
            <a:r>
              <a:rPr lang="es-PR" dirty="0" smtClean="0"/>
              <a:t> </a:t>
            </a:r>
            <a:r>
              <a:rPr lang="es-PR" dirty="0" err="1" smtClean="0"/>
              <a:t>agir</a:t>
            </a:r>
            <a:r>
              <a:rPr lang="es-PR" dirty="0" smtClean="0"/>
              <a:t> </a:t>
            </a:r>
            <a:r>
              <a:rPr lang="es-PR" dirty="0" err="1" smtClean="0"/>
              <a:t>comme</a:t>
            </a:r>
            <a:r>
              <a:rPr lang="es-PR" dirty="0" smtClean="0"/>
              <a:t> </a:t>
            </a:r>
            <a:r>
              <a:rPr lang="es-PR" dirty="0" err="1" smtClean="0"/>
              <a:t>tel</a:t>
            </a:r>
            <a:r>
              <a:rPr lang="es-PR" dirty="0" smtClean="0"/>
              <a:t>, </a:t>
            </a:r>
            <a:r>
              <a:rPr lang="es-PR" dirty="0" err="1" smtClean="0"/>
              <a:t>parler</a:t>
            </a:r>
            <a:r>
              <a:rPr lang="es-PR" dirty="0" smtClean="0"/>
              <a:t> </a:t>
            </a:r>
            <a:r>
              <a:rPr lang="es-PR" dirty="0" err="1" smtClean="0"/>
              <a:t>comme</a:t>
            </a:r>
            <a:r>
              <a:rPr lang="es-PR" dirty="0" smtClean="0"/>
              <a:t> </a:t>
            </a:r>
            <a:r>
              <a:rPr lang="es-PR" dirty="0" err="1" smtClean="0"/>
              <a:t>eux</a:t>
            </a:r>
            <a:r>
              <a:rPr lang="es-PR" dirty="0" smtClean="0"/>
              <a:t>, et </a:t>
            </a:r>
            <a:r>
              <a:rPr lang="es-PR" dirty="0" err="1" smtClean="0"/>
              <a:t>il</a:t>
            </a:r>
            <a:r>
              <a:rPr lang="es-PR" dirty="0" smtClean="0"/>
              <a:t> y a une </a:t>
            </a:r>
            <a:r>
              <a:rPr lang="es-PR" dirty="0" err="1" smtClean="0"/>
              <a:t>probabilité</a:t>
            </a:r>
            <a:r>
              <a:rPr lang="es-PR" dirty="0" smtClean="0"/>
              <a:t> </a:t>
            </a:r>
            <a:r>
              <a:rPr lang="es-PR" dirty="0" err="1" smtClean="0"/>
              <a:t>qu’ils</a:t>
            </a:r>
            <a:r>
              <a:rPr lang="es-PR" dirty="0" smtClean="0"/>
              <a:t> </a:t>
            </a:r>
            <a:r>
              <a:rPr lang="es-PR" dirty="0" err="1" smtClean="0"/>
              <a:t>s’impliquent</a:t>
            </a:r>
            <a:r>
              <a:rPr lang="es-PR" dirty="0" smtClean="0"/>
              <a:t> </a:t>
            </a:r>
            <a:r>
              <a:rPr lang="es-PR" dirty="0" err="1" smtClean="0"/>
              <a:t>dans</a:t>
            </a:r>
            <a:r>
              <a:rPr lang="es-PR" dirty="0" smtClean="0"/>
              <a:t> des </a:t>
            </a:r>
            <a:r>
              <a:rPr lang="es-PR" dirty="0" err="1" smtClean="0"/>
              <a:t>activités</a:t>
            </a:r>
            <a:r>
              <a:rPr lang="es-PR" dirty="0" smtClean="0"/>
              <a:t> </a:t>
            </a:r>
            <a:r>
              <a:rPr lang="es-PR" dirty="0" err="1" smtClean="0"/>
              <a:t>dans</a:t>
            </a:r>
            <a:r>
              <a:rPr lang="es-PR" dirty="0" smtClean="0"/>
              <a:t> </a:t>
            </a:r>
            <a:r>
              <a:rPr lang="es-PR" dirty="0" err="1" smtClean="0"/>
              <a:t>lesquelles</a:t>
            </a:r>
            <a:r>
              <a:rPr lang="es-PR" dirty="0" smtClean="0"/>
              <a:t> les plus </a:t>
            </a:r>
            <a:r>
              <a:rPr lang="es-PR" dirty="0" err="1" smtClean="0"/>
              <a:t>âgés</a:t>
            </a:r>
            <a:r>
              <a:rPr lang="es-PR" dirty="0" smtClean="0"/>
              <a:t> </a:t>
            </a:r>
            <a:r>
              <a:rPr lang="es-PR" dirty="0" err="1" smtClean="0"/>
              <a:t>peuvent</a:t>
            </a:r>
            <a:r>
              <a:rPr lang="es-PR" dirty="0" smtClean="0"/>
              <a:t> </a:t>
            </a:r>
            <a:r>
              <a:rPr lang="es-PR" dirty="0" err="1" smtClean="0"/>
              <a:t>abuser</a:t>
            </a:r>
            <a:r>
              <a:rPr lang="es-PR" dirty="0" smtClean="0"/>
              <a:t> de </a:t>
            </a:r>
            <a:r>
              <a:rPr lang="es-PR" dirty="0" err="1" smtClean="0"/>
              <a:t>leur</a:t>
            </a:r>
            <a:r>
              <a:rPr lang="es-PR" dirty="0" smtClean="0"/>
              <a:t> </a:t>
            </a:r>
            <a:r>
              <a:rPr lang="es-PR" dirty="0" err="1" smtClean="0"/>
              <a:t>innocence</a:t>
            </a:r>
            <a:r>
              <a:rPr lang="es-PR" dirty="0" smtClean="0"/>
              <a:t>. </a:t>
            </a:r>
          </a:p>
          <a:p>
            <a:r>
              <a:rPr lang="es-PR" dirty="0" err="1" smtClean="0"/>
              <a:t>Rappelez-leur</a:t>
            </a:r>
            <a:r>
              <a:rPr lang="es-PR" dirty="0" smtClean="0"/>
              <a:t> </a:t>
            </a:r>
            <a:r>
              <a:rPr lang="es-PR" dirty="0" err="1" smtClean="0"/>
              <a:t>quels</a:t>
            </a:r>
            <a:r>
              <a:rPr lang="es-PR" dirty="0" smtClean="0"/>
              <a:t> </a:t>
            </a:r>
            <a:r>
              <a:rPr lang="es-PR" dirty="0" err="1" smtClean="0"/>
              <a:t>sont</a:t>
            </a:r>
            <a:r>
              <a:rPr lang="es-PR" dirty="0" smtClean="0"/>
              <a:t> </a:t>
            </a:r>
            <a:r>
              <a:rPr lang="es-PR" dirty="0" err="1" smtClean="0"/>
              <a:t>pour</a:t>
            </a:r>
            <a:r>
              <a:rPr lang="es-PR" dirty="0" smtClean="0"/>
              <a:t> </a:t>
            </a:r>
            <a:r>
              <a:rPr lang="es-PR" dirty="0" err="1" smtClean="0"/>
              <a:t>leur</a:t>
            </a:r>
            <a:r>
              <a:rPr lang="es-PR" dirty="0" smtClean="0"/>
              <a:t> </a:t>
            </a:r>
            <a:r>
              <a:rPr lang="es-PR" dirty="0" err="1" smtClean="0"/>
              <a:t>âge</a:t>
            </a:r>
            <a:r>
              <a:rPr lang="es-PR" dirty="0" smtClean="0"/>
              <a:t>, les </a:t>
            </a:r>
            <a:r>
              <a:rPr lang="es-PR" dirty="0" err="1" smtClean="0"/>
              <a:t>conversations</a:t>
            </a:r>
            <a:r>
              <a:rPr lang="es-PR" dirty="0" smtClean="0"/>
              <a:t>, les </a:t>
            </a:r>
            <a:r>
              <a:rPr lang="es-PR" dirty="0" err="1" smtClean="0"/>
              <a:t>jeux</a:t>
            </a:r>
            <a:r>
              <a:rPr lang="es-PR" dirty="0" smtClean="0"/>
              <a:t>, et les </a:t>
            </a:r>
            <a:r>
              <a:rPr lang="es-PR" dirty="0" err="1" smtClean="0"/>
              <a:t>vêtements</a:t>
            </a:r>
            <a:r>
              <a:rPr lang="es-PR" dirty="0" smtClean="0"/>
              <a:t> </a:t>
            </a:r>
            <a:r>
              <a:rPr lang="es-PR" dirty="0" err="1" smtClean="0"/>
              <a:t>appropriés</a:t>
            </a:r>
            <a:r>
              <a:rPr lang="es-PR" dirty="0" smtClean="0"/>
              <a:t> et </a:t>
            </a:r>
            <a:r>
              <a:rPr lang="es-PR" dirty="0" err="1" smtClean="0"/>
              <a:t>corrects</a:t>
            </a:r>
            <a:r>
              <a:rPr lang="es-PR" dirty="0" smtClean="0"/>
              <a:t>.</a:t>
            </a:r>
            <a:endParaRPr lang="en-US" dirty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010400" y="6248400"/>
            <a:ext cx="2036135" cy="26161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rot="19997692">
            <a:off x="7183249" y="798395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  <p:grpSp>
        <p:nvGrpSpPr>
          <p:cNvPr id="8" name="Group 7"/>
          <p:cNvGrpSpPr/>
          <p:nvPr/>
        </p:nvGrpSpPr>
        <p:grpSpPr>
          <a:xfrm>
            <a:off x="-213411" y="153650"/>
            <a:ext cx="1761075" cy="1446550"/>
            <a:chOff x="85702" y="148797"/>
            <a:chExt cx="1761075" cy="1446550"/>
          </a:xfrm>
        </p:grpSpPr>
        <p:sp>
          <p:nvSpPr>
            <p:cNvPr id="9" name="Rectangle 8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90593" y="220770"/>
              <a:ext cx="69975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32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</a:t>
              </a: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1828800" y="5943600"/>
            <a:ext cx="3276600" cy="707886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</p:spPr>
        <p:txBody>
          <a:bodyPr wrap="square" rtlCol="0">
            <a:spAutoFit/>
          </a:bodyPr>
          <a:lstStyle/>
          <a:p>
            <a:pPr algn="just"/>
            <a:r>
              <a:rPr lang="fr-FR" sz="2000" b="1" dirty="0" smtClean="0">
                <a:solidFill>
                  <a:schemeClr val="bg1"/>
                </a:solidFill>
              </a:rPr>
              <a:t>Un</a:t>
            </a:r>
            <a:r>
              <a:rPr lang="fr-FR" sz="2000" dirty="0" smtClean="0">
                <a:solidFill>
                  <a:schemeClr val="bg1"/>
                </a:solidFill>
              </a:rPr>
              <a:t> </a:t>
            </a:r>
            <a:r>
              <a:rPr lang="fr-FR" sz="2000" dirty="0" err="1" smtClean="0">
                <a:solidFill>
                  <a:schemeClr val="bg1"/>
                </a:solidFill>
              </a:rPr>
              <a:t>autoconcept</a:t>
            </a:r>
            <a:r>
              <a:rPr lang="fr-FR" sz="2000" dirty="0" smtClean="0">
                <a:solidFill>
                  <a:schemeClr val="bg1"/>
                </a:solidFill>
              </a:rPr>
              <a:t> </a:t>
            </a:r>
            <a:r>
              <a:rPr lang="fr-FR" sz="2000" b="1" dirty="0" smtClean="0">
                <a:solidFill>
                  <a:schemeClr val="bg1"/>
                </a:solidFill>
              </a:rPr>
              <a:t>SAIN</a:t>
            </a:r>
          </a:p>
          <a:p>
            <a:pPr algn="just"/>
            <a:r>
              <a:rPr lang="fr-FR" sz="2000" dirty="0" smtClean="0">
                <a:solidFill>
                  <a:schemeClr val="bg1"/>
                </a:solidFill>
              </a:rPr>
              <a:t>débute avec </a:t>
            </a:r>
            <a:r>
              <a:rPr lang="fr-FR" sz="2000" b="1" dirty="0" smtClean="0">
                <a:solidFill>
                  <a:schemeClr val="bg1"/>
                </a:solidFill>
              </a:rPr>
              <a:t>l’IMAGE</a:t>
            </a:r>
            <a:r>
              <a:rPr lang="fr-FR" sz="2000" dirty="0" smtClean="0">
                <a:solidFill>
                  <a:schemeClr val="bg1"/>
                </a:solidFill>
              </a:rPr>
              <a:t> </a:t>
            </a:r>
            <a:r>
              <a:rPr lang="fr-FR" sz="2000" b="1" dirty="0" smtClean="0">
                <a:solidFill>
                  <a:schemeClr val="bg1"/>
                </a:solidFill>
              </a:rPr>
              <a:t>DE SOI</a:t>
            </a:r>
            <a:endParaRPr lang="en-US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41512558"/>
      </p:ext>
    </p:extLst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anet\Documents\Los primeros 7 a~os\TEMA 14  CERTIF MI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199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PR" b="1" dirty="0" err="1"/>
              <a:t>Beauté</a:t>
            </a:r>
            <a:r>
              <a:rPr lang="es-PR" b="1" dirty="0"/>
              <a:t> </a:t>
            </a:r>
            <a:r>
              <a:rPr lang="es-PR" b="1" dirty="0" err="1"/>
              <a:t>intérieure</a:t>
            </a:r>
            <a:r>
              <a:rPr lang="es-PR" b="1" dirty="0"/>
              <a:t> et</a:t>
            </a:r>
            <a:br>
              <a:rPr lang="es-PR" b="1" dirty="0"/>
            </a:br>
            <a:r>
              <a:rPr lang="es-PR" b="1" dirty="0"/>
              <a:t> </a:t>
            </a:r>
            <a:r>
              <a:rPr lang="es-PR" b="1" dirty="0" err="1"/>
              <a:t>beauté</a:t>
            </a:r>
            <a:r>
              <a:rPr lang="es-PR" b="1" dirty="0"/>
              <a:t> </a:t>
            </a:r>
            <a:r>
              <a:rPr lang="es-PR" b="1" dirty="0" err="1"/>
              <a:t>extérieure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447799" y="1371600"/>
            <a:ext cx="6438899" cy="4525963"/>
          </a:xfrm>
        </p:spPr>
        <p:txBody>
          <a:bodyPr>
            <a:normAutofit fontScale="92500" lnSpcReduction="10000"/>
          </a:bodyPr>
          <a:lstStyle/>
          <a:p>
            <a:r>
              <a:rPr lang="es-PR" dirty="0" smtClean="0"/>
              <a:t>Au </a:t>
            </a:r>
            <a:r>
              <a:rPr lang="es-PR" dirty="0" err="1" smtClean="0"/>
              <a:t>sein</a:t>
            </a:r>
            <a:r>
              <a:rPr lang="es-PR" dirty="0" smtClean="0"/>
              <a:t> de </a:t>
            </a:r>
            <a:r>
              <a:rPr lang="es-PR" dirty="0" err="1" smtClean="0"/>
              <a:t>votre</a:t>
            </a:r>
            <a:r>
              <a:rPr lang="es-PR" dirty="0" smtClean="0"/>
              <a:t> </a:t>
            </a:r>
            <a:r>
              <a:rPr lang="es-PR" dirty="0" err="1" smtClean="0"/>
              <a:t>famille</a:t>
            </a:r>
            <a:r>
              <a:rPr lang="es-PR" dirty="0" smtClean="0"/>
              <a:t>, </a:t>
            </a:r>
            <a:r>
              <a:rPr lang="es-PR" dirty="0" err="1" smtClean="0"/>
              <a:t>vous</a:t>
            </a:r>
            <a:r>
              <a:rPr lang="es-PR" dirty="0" smtClean="0"/>
              <a:t> </a:t>
            </a:r>
            <a:r>
              <a:rPr lang="es-PR" dirty="0" err="1" smtClean="0"/>
              <a:t>devez</a:t>
            </a:r>
            <a:r>
              <a:rPr lang="es-PR" dirty="0" smtClean="0"/>
              <a:t> </a:t>
            </a:r>
            <a:r>
              <a:rPr lang="es-PR" dirty="0" err="1" smtClean="0"/>
              <a:t>souligner</a:t>
            </a:r>
            <a:r>
              <a:rPr lang="es-PR" dirty="0" smtClean="0"/>
              <a:t> le </a:t>
            </a:r>
            <a:r>
              <a:rPr lang="es-PR" dirty="0" err="1" smtClean="0"/>
              <a:t>principe</a:t>
            </a:r>
            <a:r>
              <a:rPr lang="es-PR" dirty="0" smtClean="0"/>
              <a:t>  que la </a:t>
            </a:r>
            <a:r>
              <a:rPr lang="es-PR" dirty="0" err="1" smtClean="0"/>
              <a:t>beauté</a:t>
            </a:r>
            <a:r>
              <a:rPr lang="es-PR" dirty="0" smtClean="0"/>
              <a:t> </a:t>
            </a:r>
            <a:r>
              <a:rPr lang="es-PR" dirty="0" err="1" smtClean="0"/>
              <a:t>intérieure</a:t>
            </a:r>
            <a:r>
              <a:rPr lang="es-PR" dirty="0" smtClean="0"/>
              <a:t> </a:t>
            </a:r>
            <a:r>
              <a:rPr lang="es-PR" dirty="0" err="1" smtClean="0"/>
              <a:t>est</a:t>
            </a:r>
            <a:r>
              <a:rPr lang="es-PR" dirty="0" smtClean="0"/>
              <a:t> </a:t>
            </a:r>
            <a:r>
              <a:rPr lang="es-PR" dirty="0" err="1" smtClean="0"/>
              <a:t>beaucoup</a:t>
            </a:r>
            <a:r>
              <a:rPr lang="es-PR" dirty="0" smtClean="0"/>
              <a:t> plus importante que la </a:t>
            </a:r>
            <a:r>
              <a:rPr lang="es-PR" dirty="0" err="1" smtClean="0"/>
              <a:t>beauté</a:t>
            </a:r>
            <a:r>
              <a:rPr lang="es-PR" dirty="0" smtClean="0"/>
              <a:t> </a:t>
            </a:r>
            <a:r>
              <a:rPr lang="es-PR" dirty="0" err="1" smtClean="0"/>
              <a:t>extérieure</a:t>
            </a:r>
            <a:r>
              <a:rPr lang="es-PR" dirty="0" smtClean="0"/>
              <a:t>. </a:t>
            </a:r>
          </a:p>
          <a:p>
            <a:r>
              <a:rPr lang="es-PR" dirty="0" smtClean="0"/>
              <a:t>Les </a:t>
            </a:r>
            <a:r>
              <a:rPr lang="es-PR" dirty="0" err="1" smtClean="0"/>
              <a:t>enfant</a:t>
            </a:r>
            <a:r>
              <a:rPr lang="es-PR" dirty="0" smtClean="0"/>
              <a:t> </a:t>
            </a:r>
            <a:r>
              <a:rPr lang="es-PR" dirty="0" err="1" smtClean="0"/>
              <a:t>ont</a:t>
            </a:r>
            <a:r>
              <a:rPr lang="es-PR" dirty="0" smtClean="0"/>
              <a:t> </a:t>
            </a:r>
            <a:r>
              <a:rPr lang="es-PR" dirty="0" err="1" smtClean="0"/>
              <a:t>besoin</a:t>
            </a:r>
            <a:r>
              <a:rPr lang="es-PR" dirty="0" smtClean="0"/>
              <a:t> de savoir que les </a:t>
            </a:r>
            <a:r>
              <a:rPr lang="es-PR" dirty="0" err="1" smtClean="0"/>
              <a:t>parents</a:t>
            </a:r>
            <a:r>
              <a:rPr lang="es-PR" dirty="0" smtClean="0"/>
              <a:t> </a:t>
            </a:r>
            <a:r>
              <a:rPr lang="es-PR" dirty="0" err="1" smtClean="0"/>
              <a:t>pensent</a:t>
            </a:r>
            <a:r>
              <a:rPr lang="es-PR" dirty="0" smtClean="0"/>
              <a:t> </a:t>
            </a:r>
            <a:r>
              <a:rPr lang="es-PR" dirty="0" err="1" smtClean="0"/>
              <a:t>qu’ils</a:t>
            </a:r>
            <a:r>
              <a:rPr lang="es-PR" dirty="0" smtClean="0"/>
              <a:t> </a:t>
            </a:r>
            <a:r>
              <a:rPr lang="es-PR" dirty="0" err="1" smtClean="0"/>
              <a:t>sont</a:t>
            </a:r>
            <a:r>
              <a:rPr lang="es-PR" dirty="0" smtClean="0"/>
              <a:t> </a:t>
            </a:r>
            <a:r>
              <a:rPr lang="es-PR" dirty="0" err="1" smtClean="0"/>
              <a:t>physiquement</a:t>
            </a:r>
            <a:r>
              <a:rPr lang="es-PR" dirty="0" smtClean="0"/>
              <a:t> </a:t>
            </a:r>
            <a:r>
              <a:rPr lang="es-PR" dirty="0" err="1" smtClean="0"/>
              <a:t>attrayants</a:t>
            </a:r>
            <a:r>
              <a:rPr lang="es-PR" dirty="0" smtClean="0"/>
              <a:t>, </a:t>
            </a:r>
            <a:r>
              <a:rPr lang="es-PR" dirty="0" err="1" smtClean="0"/>
              <a:t>mais</a:t>
            </a:r>
            <a:r>
              <a:rPr lang="es-PR" dirty="0" smtClean="0"/>
              <a:t> les </a:t>
            </a:r>
            <a:r>
              <a:rPr lang="es-PR" dirty="0" err="1" smtClean="0"/>
              <a:t>parents</a:t>
            </a:r>
            <a:r>
              <a:rPr lang="es-PR" dirty="0" smtClean="0"/>
              <a:t> </a:t>
            </a:r>
            <a:r>
              <a:rPr lang="es-PR" dirty="0" err="1" smtClean="0"/>
              <a:t>doivent</a:t>
            </a:r>
            <a:r>
              <a:rPr lang="es-PR" dirty="0" smtClean="0"/>
              <a:t> </a:t>
            </a:r>
            <a:r>
              <a:rPr lang="es-PR" dirty="0" err="1" smtClean="0"/>
              <a:t>aussi</a:t>
            </a:r>
            <a:r>
              <a:rPr lang="es-PR" dirty="0" smtClean="0"/>
              <a:t> </a:t>
            </a:r>
            <a:r>
              <a:rPr lang="es-PR" dirty="0" err="1" smtClean="0"/>
              <a:t>emphatiser</a:t>
            </a:r>
            <a:r>
              <a:rPr lang="es-PR" dirty="0" smtClean="0"/>
              <a:t> que </a:t>
            </a:r>
            <a:r>
              <a:rPr lang="es-PR" dirty="0" err="1" smtClean="0"/>
              <a:t>l’important</a:t>
            </a:r>
            <a:r>
              <a:rPr lang="es-PR" dirty="0" smtClean="0"/>
              <a:t> </a:t>
            </a:r>
            <a:r>
              <a:rPr lang="es-PR" dirty="0" err="1" smtClean="0"/>
              <a:t>est</a:t>
            </a:r>
            <a:r>
              <a:rPr lang="es-PR" dirty="0" smtClean="0"/>
              <a:t> que </a:t>
            </a:r>
            <a:r>
              <a:rPr lang="es-PR" dirty="0" err="1" smtClean="0"/>
              <a:t>Dieu</a:t>
            </a:r>
            <a:r>
              <a:rPr lang="es-PR" dirty="0" smtClean="0"/>
              <a:t> </a:t>
            </a:r>
            <a:r>
              <a:rPr lang="es-PR" dirty="0" err="1" smtClean="0"/>
              <a:t>regarde</a:t>
            </a:r>
            <a:r>
              <a:rPr lang="es-PR" dirty="0" smtClean="0"/>
              <a:t> </a:t>
            </a:r>
            <a:r>
              <a:rPr lang="es-PR" dirty="0" err="1" smtClean="0"/>
              <a:t>au</a:t>
            </a:r>
            <a:r>
              <a:rPr lang="es-PR" dirty="0" smtClean="0"/>
              <a:t> </a:t>
            </a:r>
            <a:r>
              <a:rPr lang="es-PR" dirty="0" err="1" smtClean="0"/>
              <a:t>coeur</a:t>
            </a:r>
            <a:r>
              <a:rPr lang="es-PR" dirty="0" smtClean="0"/>
              <a:t>. </a:t>
            </a:r>
            <a:endParaRPr lang="en-US" dirty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010400" y="6248400"/>
            <a:ext cx="2036135" cy="26161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rot="19997692">
            <a:off x="7183249" y="798395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  <p:grpSp>
        <p:nvGrpSpPr>
          <p:cNvPr id="8" name="Group 7"/>
          <p:cNvGrpSpPr/>
          <p:nvPr/>
        </p:nvGrpSpPr>
        <p:grpSpPr>
          <a:xfrm>
            <a:off x="-213411" y="153650"/>
            <a:ext cx="1761075" cy="1446550"/>
            <a:chOff x="85702" y="148797"/>
            <a:chExt cx="1761075" cy="1446550"/>
          </a:xfrm>
        </p:grpSpPr>
        <p:sp>
          <p:nvSpPr>
            <p:cNvPr id="9" name="Rectangle 8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90593" y="220770"/>
              <a:ext cx="69975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32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</a:t>
              </a: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1828800" y="5943600"/>
            <a:ext cx="3276600" cy="707886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</p:spPr>
        <p:txBody>
          <a:bodyPr wrap="square" rtlCol="0">
            <a:spAutoFit/>
          </a:bodyPr>
          <a:lstStyle/>
          <a:p>
            <a:pPr algn="just"/>
            <a:r>
              <a:rPr lang="fr-FR" sz="2000" b="1" dirty="0" smtClean="0">
                <a:solidFill>
                  <a:schemeClr val="bg1"/>
                </a:solidFill>
              </a:rPr>
              <a:t>Un</a:t>
            </a:r>
            <a:r>
              <a:rPr lang="fr-FR" sz="2000" dirty="0" smtClean="0">
                <a:solidFill>
                  <a:schemeClr val="bg1"/>
                </a:solidFill>
              </a:rPr>
              <a:t> </a:t>
            </a:r>
            <a:r>
              <a:rPr lang="fr-FR" sz="2000" dirty="0" err="1" smtClean="0">
                <a:solidFill>
                  <a:schemeClr val="bg1"/>
                </a:solidFill>
              </a:rPr>
              <a:t>autoconcept</a:t>
            </a:r>
            <a:r>
              <a:rPr lang="fr-FR" sz="2000" dirty="0" smtClean="0">
                <a:solidFill>
                  <a:schemeClr val="bg1"/>
                </a:solidFill>
              </a:rPr>
              <a:t> </a:t>
            </a:r>
            <a:r>
              <a:rPr lang="fr-FR" sz="2000" b="1" dirty="0" smtClean="0">
                <a:solidFill>
                  <a:schemeClr val="bg1"/>
                </a:solidFill>
              </a:rPr>
              <a:t>SAIN</a:t>
            </a:r>
          </a:p>
          <a:p>
            <a:pPr algn="just"/>
            <a:r>
              <a:rPr lang="fr-FR" sz="2000" dirty="0" smtClean="0">
                <a:solidFill>
                  <a:schemeClr val="bg1"/>
                </a:solidFill>
              </a:rPr>
              <a:t>débute avec </a:t>
            </a:r>
            <a:r>
              <a:rPr lang="fr-FR" sz="2000" b="1" dirty="0" smtClean="0">
                <a:solidFill>
                  <a:schemeClr val="bg1"/>
                </a:solidFill>
              </a:rPr>
              <a:t>l’IMAGE</a:t>
            </a:r>
            <a:r>
              <a:rPr lang="fr-FR" sz="2000" dirty="0" smtClean="0">
                <a:solidFill>
                  <a:schemeClr val="bg1"/>
                </a:solidFill>
              </a:rPr>
              <a:t> </a:t>
            </a:r>
            <a:r>
              <a:rPr lang="fr-FR" sz="2000" b="1" dirty="0" smtClean="0">
                <a:solidFill>
                  <a:schemeClr val="bg1"/>
                </a:solidFill>
              </a:rPr>
              <a:t>DE SOI</a:t>
            </a:r>
            <a:endParaRPr lang="en-US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29786556"/>
      </p:ext>
    </p:extLst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anet\Documents\Los primeros 7 a~os\TEMA 14  CERTIF MI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010400" y="6248400"/>
            <a:ext cx="2036135" cy="26161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rot="19997692">
            <a:off x="7183249" y="798395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  <p:grpSp>
        <p:nvGrpSpPr>
          <p:cNvPr id="8" name="Group 7"/>
          <p:cNvGrpSpPr/>
          <p:nvPr/>
        </p:nvGrpSpPr>
        <p:grpSpPr>
          <a:xfrm>
            <a:off x="-213411" y="153650"/>
            <a:ext cx="1761075" cy="1446550"/>
            <a:chOff x="85702" y="148797"/>
            <a:chExt cx="1761075" cy="1446550"/>
          </a:xfrm>
        </p:grpSpPr>
        <p:sp>
          <p:nvSpPr>
            <p:cNvPr id="9" name="Rectangle 8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90593" y="220770"/>
              <a:ext cx="69975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32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</a:t>
              </a: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1828800" y="5943600"/>
            <a:ext cx="3276600" cy="707886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</p:spPr>
        <p:txBody>
          <a:bodyPr wrap="square" rtlCol="0">
            <a:spAutoFit/>
          </a:bodyPr>
          <a:lstStyle/>
          <a:p>
            <a:pPr algn="just"/>
            <a:r>
              <a:rPr lang="fr-FR" sz="2000" b="1" dirty="0" smtClean="0">
                <a:solidFill>
                  <a:schemeClr val="bg1"/>
                </a:solidFill>
              </a:rPr>
              <a:t>Un</a:t>
            </a:r>
            <a:r>
              <a:rPr lang="fr-FR" sz="2000" dirty="0" smtClean="0">
                <a:solidFill>
                  <a:schemeClr val="bg1"/>
                </a:solidFill>
              </a:rPr>
              <a:t> </a:t>
            </a:r>
            <a:r>
              <a:rPr lang="fr-FR" sz="2000" dirty="0" err="1" smtClean="0">
                <a:solidFill>
                  <a:schemeClr val="bg1"/>
                </a:solidFill>
              </a:rPr>
              <a:t>autoconcept</a:t>
            </a:r>
            <a:r>
              <a:rPr lang="fr-FR" sz="2000" dirty="0" smtClean="0">
                <a:solidFill>
                  <a:schemeClr val="bg1"/>
                </a:solidFill>
              </a:rPr>
              <a:t> </a:t>
            </a:r>
            <a:r>
              <a:rPr lang="fr-FR" sz="2000" b="1" dirty="0" smtClean="0">
                <a:solidFill>
                  <a:schemeClr val="bg1"/>
                </a:solidFill>
              </a:rPr>
              <a:t>SAIN</a:t>
            </a:r>
          </a:p>
          <a:p>
            <a:pPr algn="just"/>
            <a:r>
              <a:rPr lang="fr-FR" sz="2000" dirty="0" smtClean="0">
                <a:solidFill>
                  <a:schemeClr val="bg1"/>
                </a:solidFill>
              </a:rPr>
              <a:t>débute avec </a:t>
            </a:r>
            <a:r>
              <a:rPr lang="fr-FR" sz="2000" b="1" dirty="0" smtClean="0">
                <a:solidFill>
                  <a:schemeClr val="bg1"/>
                </a:solidFill>
              </a:rPr>
              <a:t>l’IMAGE</a:t>
            </a:r>
            <a:r>
              <a:rPr lang="fr-FR" sz="2000" dirty="0" smtClean="0">
                <a:solidFill>
                  <a:schemeClr val="bg1"/>
                </a:solidFill>
              </a:rPr>
              <a:t> </a:t>
            </a:r>
            <a:r>
              <a:rPr lang="fr-FR" sz="2000" b="1" dirty="0" smtClean="0">
                <a:solidFill>
                  <a:schemeClr val="bg1"/>
                </a:solidFill>
              </a:rPr>
              <a:t>DE SOI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219200" y="-76200"/>
            <a:ext cx="6934200" cy="1143000"/>
          </a:xfrm>
        </p:spPr>
        <p:txBody>
          <a:bodyPr>
            <a:normAutofit/>
          </a:bodyPr>
          <a:lstStyle/>
          <a:p>
            <a:r>
              <a:rPr lang="es-PR" sz="4000" b="1" dirty="0" err="1" smtClean="0"/>
              <a:t>Opinion</a:t>
            </a:r>
            <a:r>
              <a:rPr lang="es-PR" sz="4000" b="1" dirty="0" smtClean="0"/>
              <a:t> de </a:t>
            </a:r>
            <a:r>
              <a:rPr lang="es-PR" sz="4000" b="1" dirty="0" err="1" smtClean="0"/>
              <a:t>soi</a:t>
            </a:r>
            <a:r>
              <a:rPr lang="es-PR" sz="4000" b="1" dirty="0" smtClean="0"/>
              <a:t> &amp; </a:t>
            </a:r>
            <a:r>
              <a:rPr lang="es-PR" sz="4000" b="1" dirty="0" err="1" smtClean="0"/>
              <a:t>lmage</a:t>
            </a:r>
            <a:r>
              <a:rPr lang="es-PR" sz="4000" b="1" dirty="0" smtClean="0"/>
              <a:t> de </a:t>
            </a:r>
            <a:r>
              <a:rPr lang="es-PR" sz="4000" b="1" dirty="0" err="1" smtClean="0"/>
              <a:t>soi</a:t>
            </a:r>
            <a:endParaRPr lang="en-US" sz="4000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4000" y="1295400"/>
            <a:ext cx="6324600" cy="4525963"/>
          </a:xfrm>
        </p:spPr>
        <p:txBody>
          <a:bodyPr>
            <a:normAutofit fontScale="92500" lnSpcReduction="20000"/>
          </a:bodyPr>
          <a:lstStyle/>
          <a:p>
            <a:r>
              <a:rPr lang="es-PR" dirty="0" err="1" smtClean="0"/>
              <a:t>Nous</a:t>
            </a:r>
            <a:r>
              <a:rPr lang="es-PR" dirty="0" smtClean="0"/>
              <a:t> </a:t>
            </a:r>
            <a:r>
              <a:rPr lang="es-PR" dirty="0" err="1" smtClean="0"/>
              <a:t>savons</a:t>
            </a:r>
            <a:r>
              <a:rPr lang="es-PR" dirty="0" smtClean="0"/>
              <a:t> </a:t>
            </a:r>
            <a:r>
              <a:rPr lang="es-PR" dirty="0" err="1" smtClean="0"/>
              <a:t>qu’un</a:t>
            </a:r>
            <a:r>
              <a:rPr lang="es-PR" dirty="0" smtClean="0"/>
              <a:t> </a:t>
            </a:r>
            <a:r>
              <a:rPr lang="es-PR" dirty="0" err="1" smtClean="0"/>
              <a:t>enfant</a:t>
            </a:r>
            <a:r>
              <a:rPr lang="es-PR" dirty="0" smtClean="0"/>
              <a:t> </a:t>
            </a:r>
            <a:r>
              <a:rPr lang="es-PR" dirty="0" err="1" smtClean="0"/>
              <a:t>souffre</a:t>
            </a:r>
            <a:r>
              <a:rPr lang="es-PR" dirty="0" smtClean="0"/>
              <a:t> </a:t>
            </a:r>
            <a:r>
              <a:rPr lang="es-PR" dirty="0" err="1" smtClean="0"/>
              <a:t>d’une</a:t>
            </a:r>
            <a:r>
              <a:rPr lang="es-PR" dirty="0" smtClean="0"/>
              <a:t> </a:t>
            </a:r>
            <a:r>
              <a:rPr lang="es-PR" dirty="0" err="1" smtClean="0"/>
              <a:t>pauvre</a:t>
            </a:r>
            <a:r>
              <a:rPr lang="es-PR" dirty="0" smtClean="0"/>
              <a:t> </a:t>
            </a:r>
            <a:r>
              <a:rPr lang="es-PR" dirty="0" err="1" smtClean="0"/>
              <a:t>opinion</a:t>
            </a:r>
            <a:r>
              <a:rPr lang="es-PR" dirty="0" smtClean="0"/>
              <a:t> de </a:t>
            </a:r>
            <a:r>
              <a:rPr lang="es-PR" dirty="0" err="1" smtClean="0"/>
              <a:t>soi</a:t>
            </a:r>
            <a:r>
              <a:rPr lang="es-PR" dirty="0" smtClean="0"/>
              <a:t> </a:t>
            </a:r>
            <a:r>
              <a:rPr lang="es-PR" dirty="0" err="1" smtClean="0"/>
              <a:t>quand</a:t>
            </a:r>
            <a:r>
              <a:rPr lang="es-PR" dirty="0" smtClean="0"/>
              <a:t> le </a:t>
            </a:r>
            <a:r>
              <a:rPr lang="es-PR" dirty="0" err="1" smtClean="0"/>
              <a:t>visage</a:t>
            </a:r>
            <a:r>
              <a:rPr lang="es-PR" dirty="0" smtClean="0"/>
              <a:t> triste, </a:t>
            </a:r>
            <a:r>
              <a:rPr lang="es-PR" dirty="0" err="1" smtClean="0"/>
              <a:t>il</a:t>
            </a:r>
            <a:r>
              <a:rPr lang="es-PR" dirty="0" smtClean="0"/>
              <a:t> marche la </a:t>
            </a:r>
            <a:r>
              <a:rPr lang="es-PR" dirty="0" err="1" smtClean="0"/>
              <a:t>tête</a:t>
            </a:r>
            <a:r>
              <a:rPr lang="es-PR" dirty="0" smtClean="0"/>
              <a:t> </a:t>
            </a:r>
            <a:r>
              <a:rPr lang="es-PR" dirty="0" err="1" smtClean="0"/>
              <a:t>baissée</a:t>
            </a:r>
            <a:r>
              <a:rPr lang="es-PR" dirty="0" smtClean="0"/>
              <a:t>, les </a:t>
            </a:r>
            <a:r>
              <a:rPr lang="es-PR" dirty="0" err="1" smtClean="0"/>
              <a:t>épaules</a:t>
            </a:r>
            <a:r>
              <a:rPr lang="es-PR" dirty="0" smtClean="0"/>
              <a:t> </a:t>
            </a:r>
            <a:r>
              <a:rPr lang="es-PR" dirty="0" err="1" smtClean="0"/>
              <a:t>tombantes</a:t>
            </a:r>
            <a:r>
              <a:rPr lang="es-PR" dirty="0" smtClean="0"/>
              <a:t>, </a:t>
            </a:r>
            <a:r>
              <a:rPr lang="es-PR" dirty="0" err="1" smtClean="0"/>
              <a:t>trainant</a:t>
            </a:r>
            <a:r>
              <a:rPr lang="es-PR" dirty="0" smtClean="0"/>
              <a:t> les </a:t>
            </a:r>
            <a:r>
              <a:rPr lang="es-PR" dirty="0" err="1" smtClean="0"/>
              <a:t>pieds</a:t>
            </a:r>
            <a:r>
              <a:rPr lang="es-PR" dirty="0" smtClean="0"/>
              <a:t>, a des </a:t>
            </a:r>
            <a:r>
              <a:rPr lang="es-PR" dirty="0" err="1" smtClean="0"/>
              <a:t>problèmes</a:t>
            </a:r>
            <a:r>
              <a:rPr lang="es-PR" dirty="0" smtClean="0"/>
              <a:t> à se faire des </a:t>
            </a:r>
            <a:r>
              <a:rPr lang="es-PR" dirty="0" err="1" smtClean="0"/>
              <a:t>amis</a:t>
            </a:r>
            <a:r>
              <a:rPr lang="es-PR" dirty="0" smtClean="0"/>
              <a:t>, et </a:t>
            </a:r>
            <a:r>
              <a:rPr lang="es-PR" dirty="0" err="1" smtClean="0"/>
              <a:t>n’essaie</a:t>
            </a:r>
            <a:r>
              <a:rPr lang="es-PR" dirty="0" smtClean="0"/>
              <a:t> de faire </a:t>
            </a:r>
            <a:r>
              <a:rPr lang="es-PR" dirty="0" err="1" smtClean="0"/>
              <a:t>rien</a:t>
            </a:r>
            <a:r>
              <a:rPr lang="es-PR" dirty="0" smtClean="0"/>
              <a:t> de </a:t>
            </a:r>
            <a:r>
              <a:rPr lang="es-PR" dirty="0" err="1" smtClean="0"/>
              <a:t>nouveau</a:t>
            </a:r>
            <a:r>
              <a:rPr lang="es-PR" dirty="0" smtClean="0"/>
              <a:t>. </a:t>
            </a:r>
            <a:r>
              <a:rPr lang="es-PR" dirty="0" err="1" smtClean="0"/>
              <a:t>Nous</a:t>
            </a:r>
            <a:r>
              <a:rPr lang="es-PR" dirty="0" smtClean="0"/>
              <a:t> </a:t>
            </a:r>
            <a:r>
              <a:rPr lang="es-PR" dirty="0" err="1" smtClean="0"/>
              <a:t>disons</a:t>
            </a:r>
            <a:r>
              <a:rPr lang="es-PR" dirty="0" smtClean="0"/>
              <a:t> </a:t>
            </a:r>
            <a:r>
              <a:rPr lang="es-PR" dirty="0" err="1" smtClean="0"/>
              <a:t>qu’il</a:t>
            </a:r>
            <a:r>
              <a:rPr lang="es-PR" dirty="0" smtClean="0"/>
              <a:t> </a:t>
            </a:r>
            <a:r>
              <a:rPr lang="es-PR" dirty="0" err="1" smtClean="0"/>
              <a:t>souffre</a:t>
            </a:r>
            <a:r>
              <a:rPr lang="es-PR" dirty="0" smtClean="0"/>
              <a:t> de </a:t>
            </a:r>
            <a:r>
              <a:rPr lang="es-PR" dirty="0" err="1" smtClean="0"/>
              <a:t>complexe</a:t>
            </a:r>
            <a:r>
              <a:rPr lang="es-PR" dirty="0" smtClean="0"/>
              <a:t> </a:t>
            </a:r>
            <a:r>
              <a:rPr lang="es-PR" dirty="0" err="1" smtClean="0"/>
              <a:t>d’infériorité</a:t>
            </a:r>
            <a:r>
              <a:rPr lang="es-PR" dirty="0" smtClean="0"/>
              <a:t>.</a:t>
            </a:r>
          </a:p>
          <a:p>
            <a:r>
              <a:rPr lang="es-PR" dirty="0" smtClean="0"/>
              <a:t>Un </a:t>
            </a:r>
            <a:r>
              <a:rPr lang="es-PR" dirty="0" err="1" smtClean="0"/>
              <a:t>enfant</a:t>
            </a:r>
            <a:r>
              <a:rPr lang="es-PR" dirty="0" smtClean="0"/>
              <a:t> </a:t>
            </a:r>
            <a:r>
              <a:rPr lang="es-PR" dirty="0" err="1" smtClean="0"/>
              <a:t>fanfaron</a:t>
            </a:r>
            <a:r>
              <a:rPr lang="es-PR" dirty="0" smtClean="0"/>
              <a:t> </a:t>
            </a:r>
            <a:r>
              <a:rPr lang="es-PR" dirty="0" err="1" smtClean="0"/>
              <a:t>avec</a:t>
            </a:r>
            <a:r>
              <a:rPr lang="es-PR" dirty="0" smtClean="0"/>
              <a:t> un </a:t>
            </a:r>
            <a:r>
              <a:rPr lang="es-PR" dirty="0" err="1" smtClean="0"/>
              <a:t>complexe</a:t>
            </a:r>
            <a:r>
              <a:rPr lang="es-PR" dirty="0" smtClean="0"/>
              <a:t> de </a:t>
            </a:r>
            <a:r>
              <a:rPr lang="es-PR" dirty="0" err="1" smtClean="0"/>
              <a:t>supériorité</a:t>
            </a:r>
            <a:r>
              <a:rPr lang="es-PR" dirty="0" smtClean="0"/>
              <a:t> </a:t>
            </a:r>
            <a:r>
              <a:rPr lang="es-PR" dirty="0" err="1" smtClean="0"/>
              <a:t>n’a</a:t>
            </a:r>
            <a:r>
              <a:rPr lang="es-PR" dirty="0" smtClean="0"/>
              <a:t> </a:t>
            </a:r>
            <a:r>
              <a:rPr lang="es-PR" dirty="0" err="1" smtClean="0"/>
              <a:t>pas</a:t>
            </a:r>
            <a:r>
              <a:rPr lang="es-PR" dirty="0" smtClean="0"/>
              <a:t> non plus un </a:t>
            </a:r>
            <a:r>
              <a:rPr lang="es-PR" dirty="0" err="1" smtClean="0"/>
              <a:t>haut</a:t>
            </a:r>
            <a:r>
              <a:rPr lang="es-PR" dirty="0" smtClean="0"/>
              <a:t> </a:t>
            </a:r>
            <a:r>
              <a:rPr lang="es-PR" dirty="0" err="1" smtClean="0"/>
              <a:t>degré</a:t>
            </a:r>
            <a:r>
              <a:rPr lang="es-PR" dirty="0" smtClean="0"/>
              <a:t> de </a:t>
            </a:r>
            <a:r>
              <a:rPr lang="es-PR" dirty="0" err="1" smtClean="0"/>
              <a:t>valeur</a:t>
            </a:r>
            <a:r>
              <a:rPr lang="es-PR" dirty="0" smtClean="0"/>
              <a:t> </a:t>
            </a:r>
            <a:r>
              <a:rPr lang="es-PR" dirty="0" err="1" smtClean="0"/>
              <a:t>personnelle</a:t>
            </a:r>
            <a:r>
              <a:rPr lang="es-PR" dirty="0" smtClean="0"/>
              <a:t>. </a:t>
            </a:r>
            <a:endParaRPr lang="es-PR" dirty="0"/>
          </a:p>
        </p:txBody>
      </p:sp>
    </p:spTree>
    <p:extLst>
      <p:ext uri="{BB962C8B-B14F-4D97-AF65-F5344CB8AC3E}">
        <p14:creationId xmlns:p14="http://schemas.microsoft.com/office/powerpoint/2010/main" xmlns="" val="2412793495"/>
      </p:ext>
    </p:extLst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anet\Documents\Los primeros 7 a~os\TEMA 14  CERTIF MI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199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PR" b="1" dirty="0" err="1"/>
              <a:t>Beauté</a:t>
            </a:r>
            <a:r>
              <a:rPr lang="es-PR" b="1" dirty="0"/>
              <a:t> </a:t>
            </a:r>
            <a:r>
              <a:rPr lang="es-PR" b="1" dirty="0" err="1"/>
              <a:t>intérieure</a:t>
            </a:r>
            <a:r>
              <a:rPr lang="es-PR" b="1" dirty="0"/>
              <a:t> et</a:t>
            </a:r>
            <a:br>
              <a:rPr lang="es-PR" b="1" dirty="0"/>
            </a:br>
            <a:r>
              <a:rPr lang="es-PR" b="1" dirty="0"/>
              <a:t> </a:t>
            </a:r>
            <a:r>
              <a:rPr lang="es-PR" b="1" dirty="0" err="1"/>
              <a:t>beauté</a:t>
            </a:r>
            <a:r>
              <a:rPr lang="es-PR" b="1" dirty="0"/>
              <a:t> </a:t>
            </a:r>
            <a:r>
              <a:rPr lang="es-PR" b="1" dirty="0" err="1"/>
              <a:t>extérieure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447799" y="1371600"/>
            <a:ext cx="6438899" cy="4525963"/>
          </a:xfrm>
        </p:spPr>
        <p:txBody>
          <a:bodyPr>
            <a:normAutofit fontScale="92500" lnSpcReduction="10000"/>
          </a:bodyPr>
          <a:lstStyle/>
          <a:p>
            <a:r>
              <a:rPr lang="es-PR" dirty="0" smtClean="0"/>
              <a:t>Ce </a:t>
            </a:r>
            <a:r>
              <a:rPr lang="es-PR" dirty="0" err="1" smtClean="0"/>
              <a:t>qui</a:t>
            </a:r>
            <a:r>
              <a:rPr lang="es-PR" dirty="0" smtClean="0"/>
              <a:t> </a:t>
            </a:r>
            <a:r>
              <a:rPr lang="es-PR" dirty="0" err="1" smtClean="0"/>
              <a:t>réellement</a:t>
            </a:r>
            <a:r>
              <a:rPr lang="es-PR" dirty="0" smtClean="0"/>
              <a:t> importe </a:t>
            </a:r>
            <a:r>
              <a:rPr lang="es-PR" dirty="0" err="1" smtClean="0"/>
              <a:t>est</a:t>
            </a:r>
            <a:r>
              <a:rPr lang="es-PR" dirty="0" smtClean="0"/>
              <a:t> que:</a:t>
            </a:r>
          </a:p>
          <a:p>
            <a:pPr lvl="1"/>
            <a:r>
              <a:rPr lang="es-PR" dirty="0" smtClean="0"/>
              <a:t> </a:t>
            </a:r>
            <a:r>
              <a:rPr lang="es-PR" dirty="0" err="1" smtClean="0"/>
              <a:t>l’on</a:t>
            </a:r>
            <a:r>
              <a:rPr lang="es-PR" dirty="0" smtClean="0"/>
              <a:t> </a:t>
            </a:r>
            <a:r>
              <a:rPr lang="es-PR" dirty="0" err="1" smtClean="0"/>
              <a:t>ait</a:t>
            </a:r>
            <a:r>
              <a:rPr lang="es-PR" dirty="0" smtClean="0"/>
              <a:t> une </a:t>
            </a:r>
            <a:r>
              <a:rPr lang="es-PR" dirty="0" err="1" smtClean="0"/>
              <a:t>personnalité</a:t>
            </a:r>
            <a:r>
              <a:rPr lang="es-PR" dirty="0" smtClean="0"/>
              <a:t> </a:t>
            </a:r>
            <a:r>
              <a:rPr lang="es-PR" dirty="0" err="1" smtClean="0"/>
              <a:t>charmante</a:t>
            </a:r>
            <a:r>
              <a:rPr lang="es-PR" dirty="0" smtClean="0"/>
              <a:t>, </a:t>
            </a:r>
          </a:p>
          <a:p>
            <a:pPr lvl="1"/>
            <a:r>
              <a:rPr lang="es-PR" dirty="0" smtClean="0"/>
              <a:t>que son </a:t>
            </a:r>
            <a:r>
              <a:rPr lang="es-PR" dirty="0" err="1" smtClean="0"/>
              <a:t>caractère</a:t>
            </a:r>
            <a:r>
              <a:rPr lang="es-PR" dirty="0" smtClean="0"/>
              <a:t> </a:t>
            </a:r>
            <a:r>
              <a:rPr lang="es-PR" dirty="0" err="1" smtClean="0"/>
              <a:t>soit</a:t>
            </a:r>
            <a:r>
              <a:rPr lang="es-PR" dirty="0" smtClean="0"/>
              <a:t> </a:t>
            </a:r>
            <a:r>
              <a:rPr lang="es-PR" dirty="0" err="1" smtClean="0"/>
              <a:t>attrayant</a:t>
            </a:r>
            <a:r>
              <a:rPr lang="es-PR" dirty="0" smtClean="0"/>
              <a:t>,</a:t>
            </a:r>
          </a:p>
          <a:p>
            <a:pPr lvl="1"/>
            <a:r>
              <a:rPr lang="es-PR" dirty="0" smtClean="0"/>
              <a:t>son </a:t>
            </a:r>
            <a:r>
              <a:rPr lang="es-PR" dirty="0" err="1" smtClean="0"/>
              <a:t>comportement</a:t>
            </a:r>
            <a:r>
              <a:rPr lang="es-PR" dirty="0" smtClean="0"/>
              <a:t> brille </a:t>
            </a:r>
            <a:r>
              <a:rPr lang="es-PR" dirty="0" err="1" smtClean="0"/>
              <a:t>comme</a:t>
            </a:r>
            <a:r>
              <a:rPr lang="es-PR" dirty="0" smtClean="0"/>
              <a:t> de </a:t>
            </a:r>
            <a:r>
              <a:rPr lang="es-PR" dirty="0" err="1" smtClean="0"/>
              <a:t>l’or</a:t>
            </a:r>
            <a:r>
              <a:rPr lang="es-PR" dirty="0" smtClean="0"/>
              <a:t>. </a:t>
            </a:r>
          </a:p>
          <a:p>
            <a:r>
              <a:rPr lang="es-PR" dirty="0" err="1" smtClean="0"/>
              <a:t>L’équilibre</a:t>
            </a:r>
            <a:r>
              <a:rPr lang="es-PR" dirty="0" smtClean="0"/>
              <a:t>, la balance </a:t>
            </a:r>
            <a:r>
              <a:rPr lang="es-PR" dirty="0" err="1" smtClean="0"/>
              <a:t>est</a:t>
            </a:r>
            <a:r>
              <a:rPr lang="es-PR" dirty="0" smtClean="0"/>
              <a:t> la </a:t>
            </a:r>
            <a:r>
              <a:rPr lang="es-PR" dirty="0" err="1" smtClean="0"/>
              <a:t>clé</a:t>
            </a:r>
            <a:r>
              <a:rPr lang="es-PR" dirty="0" smtClean="0"/>
              <a:t>. </a:t>
            </a:r>
          </a:p>
          <a:p>
            <a:r>
              <a:rPr lang="es-PR" dirty="0" err="1" smtClean="0"/>
              <a:t>Vous</a:t>
            </a:r>
            <a:r>
              <a:rPr lang="es-PR" dirty="0" smtClean="0"/>
              <a:t> </a:t>
            </a:r>
            <a:r>
              <a:rPr lang="es-PR" dirty="0" err="1" smtClean="0"/>
              <a:t>ne</a:t>
            </a:r>
            <a:r>
              <a:rPr lang="es-PR" dirty="0" smtClean="0"/>
              <a:t> </a:t>
            </a:r>
            <a:r>
              <a:rPr lang="es-PR" dirty="0" err="1" smtClean="0"/>
              <a:t>pouvez</a:t>
            </a:r>
            <a:r>
              <a:rPr lang="es-PR" dirty="0" smtClean="0"/>
              <a:t> </a:t>
            </a:r>
            <a:r>
              <a:rPr lang="es-PR" dirty="0" err="1" smtClean="0"/>
              <a:t>changer</a:t>
            </a:r>
            <a:r>
              <a:rPr lang="es-PR" dirty="0" smtClean="0"/>
              <a:t> la </a:t>
            </a:r>
            <a:r>
              <a:rPr lang="es-PR" dirty="0" err="1" smtClean="0"/>
              <a:t>manière</a:t>
            </a:r>
            <a:r>
              <a:rPr lang="es-PR" dirty="0" smtClean="0"/>
              <a:t> </a:t>
            </a:r>
            <a:r>
              <a:rPr lang="es-PR" dirty="0" err="1" smtClean="0"/>
              <a:t>dont</a:t>
            </a:r>
            <a:r>
              <a:rPr lang="es-PR" dirty="0" smtClean="0"/>
              <a:t> le monde </a:t>
            </a:r>
            <a:r>
              <a:rPr lang="es-PR" dirty="0" err="1" smtClean="0"/>
              <a:t>réagit</a:t>
            </a:r>
            <a:r>
              <a:rPr lang="es-PR" dirty="0" smtClean="0"/>
              <a:t> </a:t>
            </a:r>
            <a:r>
              <a:rPr lang="es-PR" dirty="0" err="1" smtClean="0"/>
              <a:t>devant</a:t>
            </a:r>
            <a:r>
              <a:rPr lang="es-PR" dirty="0" smtClean="0"/>
              <a:t> vos </a:t>
            </a:r>
            <a:r>
              <a:rPr lang="es-PR" dirty="0" err="1" smtClean="0"/>
              <a:t>enfants</a:t>
            </a:r>
            <a:r>
              <a:rPr lang="es-PR" dirty="0" smtClean="0"/>
              <a:t>, </a:t>
            </a:r>
            <a:r>
              <a:rPr lang="es-PR" dirty="0" err="1" smtClean="0"/>
              <a:t>mais</a:t>
            </a:r>
            <a:r>
              <a:rPr lang="es-PR" dirty="0" smtClean="0"/>
              <a:t>, </a:t>
            </a:r>
            <a:r>
              <a:rPr lang="es-PR" dirty="0" err="1" smtClean="0"/>
              <a:t>vous</a:t>
            </a:r>
            <a:r>
              <a:rPr lang="es-PR" dirty="0" smtClean="0"/>
              <a:t> </a:t>
            </a:r>
            <a:r>
              <a:rPr lang="es-PR" dirty="0" err="1" smtClean="0"/>
              <a:t>pouvez</a:t>
            </a:r>
            <a:r>
              <a:rPr lang="es-PR" dirty="0" smtClean="0"/>
              <a:t> </a:t>
            </a:r>
            <a:r>
              <a:rPr lang="es-PR" dirty="0" err="1" smtClean="0"/>
              <a:t>vous</a:t>
            </a:r>
            <a:r>
              <a:rPr lang="es-PR" dirty="0" smtClean="0"/>
              <a:t> </a:t>
            </a:r>
            <a:r>
              <a:rPr lang="es-PR" dirty="0" err="1" smtClean="0"/>
              <a:t>assurer</a:t>
            </a:r>
            <a:r>
              <a:rPr lang="es-PR" dirty="0" smtClean="0"/>
              <a:t> que vos </a:t>
            </a:r>
            <a:r>
              <a:rPr lang="es-PR" dirty="0" err="1" smtClean="0"/>
              <a:t>propres</a:t>
            </a:r>
            <a:r>
              <a:rPr lang="es-PR" dirty="0" smtClean="0"/>
              <a:t> </a:t>
            </a:r>
            <a:r>
              <a:rPr lang="es-PR" dirty="0" err="1" smtClean="0"/>
              <a:t>commentaires</a:t>
            </a:r>
            <a:r>
              <a:rPr lang="es-PR" dirty="0" smtClean="0"/>
              <a:t> </a:t>
            </a:r>
            <a:r>
              <a:rPr lang="es-PR" dirty="0" err="1" smtClean="0"/>
              <a:t>soient</a:t>
            </a:r>
            <a:r>
              <a:rPr lang="es-PR" dirty="0" smtClean="0"/>
              <a:t> </a:t>
            </a:r>
            <a:r>
              <a:rPr lang="es-PR" dirty="0" err="1" smtClean="0"/>
              <a:t>équilibrés</a:t>
            </a:r>
            <a:r>
              <a:rPr lang="es-PR" dirty="0" smtClean="0"/>
              <a:t>. </a:t>
            </a:r>
            <a:endParaRPr lang="en-US" dirty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010400" y="6248400"/>
            <a:ext cx="2036135" cy="26161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rot="19997692">
            <a:off x="7183249" y="798395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  <p:grpSp>
        <p:nvGrpSpPr>
          <p:cNvPr id="8" name="Group 7"/>
          <p:cNvGrpSpPr/>
          <p:nvPr/>
        </p:nvGrpSpPr>
        <p:grpSpPr>
          <a:xfrm>
            <a:off x="-213411" y="153650"/>
            <a:ext cx="1761075" cy="1446550"/>
            <a:chOff x="85702" y="148797"/>
            <a:chExt cx="1761075" cy="1446550"/>
          </a:xfrm>
        </p:grpSpPr>
        <p:sp>
          <p:nvSpPr>
            <p:cNvPr id="9" name="Rectangle 8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90593" y="220770"/>
              <a:ext cx="69975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32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</a:t>
              </a: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1828800" y="5943600"/>
            <a:ext cx="3276600" cy="707886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</p:spPr>
        <p:txBody>
          <a:bodyPr wrap="square" rtlCol="0">
            <a:spAutoFit/>
          </a:bodyPr>
          <a:lstStyle/>
          <a:p>
            <a:pPr algn="just"/>
            <a:r>
              <a:rPr lang="fr-FR" sz="2000" b="1" dirty="0" smtClean="0">
                <a:solidFill>
                  <a:schemeClr val="bg1"/>
                </a:solidFill>
              </a:rPr>
              <a:t>Un</a:t>
            </a:r>
            <a:r>
              <a:rPr lang="fr-FR" sz="2000" dirty="0" smtClean="0">
                <a:solidFill>
                  <a:schemeClr val="bg1"/>
                </a:solidFill>
              </a:rPr>
              <a:t> </a:t>
            </a:r>
            <a:r>
              <a:rPr lang="fr-FR" sz="2000" dirty="0" err="1" smtClean="0">
                <a:solidFill>
                  <a:schemeClr val="bg1"/>
                </a:solidFill>
              </a:rPr>
              <a:t>autoconcept</a:t>
            </a:r>
            <a:r>
              <a:rPr lang="fr-FR" sz="2000" dirty="0" smtClean="0">
                <a:solidFill>
                  <a:schemeClr val="bg1"/>
                </a:solidFill>
              </a:rPr>
              <a:t> </a:t>
            </a:r>
            <a:r>
              <a:rPr lang="fr-FR" sz="2000" b="1" dirty="0" smtClean="0">
                <a:solidFill>
                  <a:schemeClr val="bg1"/>
                </a:solidFill>
              </a:rPr>
              <a:t>SAIN</a:t>
            </a:r>
          </a:p>
          <a:p>
            <a:pPr algn="just"/>
            <a:r>
              <a:rPr lang="fr-FR" sz="2000" dirty="0" smtClean="0">
                <a:solidFill>
                  <a:schemeClr val="bg1"/>
                </a:solidFill>
              </a:rPr>
              <a:t>débute avec </a:t>
            </a:r>
            <a:r>
              <a:rPr lang="fr-FR" sz="2000" b="1" dirty="0" smtClean="0">
                <a:solidFill>
                  <a:schemeClr val="bg1"/>
                </a:solidFill>
              </a:rPr>
              <a:t>l’IMAGE</a:t>
            </a:r>
            <a:r>
              <a:rPr lang="fr-FR" sz="2000" dirty="0" smtClean="0">
                <a:solidFill>
                  <a:schemeClr val="bg1"/>
                </a:solidFill>
              </a:rPr>
              <a:t> </a:t>
            </a:r>
            <a:r>
              <a:rPr lang="fr-FR" sz="2000" b="1" dirty="0" smtClean="0">
                <a:solidFill>
                  <a:schemeClr val="bg1"/>
                </a:solidFill>
              </a:rPr>
              <a:t>DE SOI</a:t>
            </a:r>
            <a:endParaRPr lang="en-US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87800529"/>
      </p:ext>
    </p:extLst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anet\Documents\Los primeros 7 a~os\TEMA 14  CERTIF MI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4000" y="990600"/>
            <a:ext cx="6019800" cy="4525963"/>
          </a:xfrm>
        </p:spPr>
        <p:txBody>
          <a:bodyPr/>
          <a:lstStyle/>
          <a:p>
            <a:r>
              <a:rPr lang="es-PR" dirty="0" smtClean="0"/>
              <a:t>Le </a:t>
            </a:r>
            <a:r>
              <a:rPr lang="es-PR" dirty="0" err="1" smtClean="0"/>
              <a:t>principe</a:t>
            </a:r>
            <a:r>
              <a:rPr lang="es-PR" dirty="0" smtClean="0"/>
              <a:t> </a:t>
            </a:r>
            <a:r>
              <a:rPr lang="es-PR" dirty="0" err="1" smtClean="0"/>
              <a:t>ici</a:t>
            </a:r>
            <a:r>
              <a:rPr lang="es-PR" dirty="0" smtClean="0"/>
              <a:t> </a:t>
            </a:r>
            <a:r>
              <a:rPr lang="es-PR" dirty="0" err="1" smtClean="0"/>
              <a:t>est</a:t>
            </a:r>
            <a:r>
              <a:rPr lang="es-PR" dirty="0" smtClean="0"/>
              <a:t>: </a:t>
            </a:r>
            <a:r>
              <a:rPr lang="es-PR" dirty="0" err="1" smtClean="0"/>
              <a:t>il</a:t>
            </a:r>
            <a:r>
              <a:rPr lang="es-PR" dirty="0" smtClean="0"/>
              <a:t> </a:t>
            </a:r>
            <a:r>
              <a:rPr lang="es-PR" dirty="0" err="1" smtClean="0"/>
              <a:t>n’y</a:t>
            </a:r>
            <a:r>
              <a:rPr lang="es-PR" dirty="0" smtClean="0"/>
              <a:t> a de </a:t>
            </a:r>
            <a:r>
              <a:rPr lang="es-PR" dirty="0" err="1" smtClean="0"/>
              <a:t>relation</a:t>
            </a:r>
            <a:r>
              <a:rPr lang="es-PR" dirty="0" smtClean="0"/>
              <a:t> </a:t>
            </a:r>
            <a:r>
              <a:rPr lang="es-PR" dirty="0" err="1" smtClean="0"/>
              <a:t>directe</a:t>
            </a:r>
            <a:r>
              <a:rPr lang="es-PR" dirty="0" smtClean="0"/>
              <a:t> entre les </a:t>
            </a:r>
            <a:r>
              <a:rPr lang="es-PR" dirty="0" err="1" smtClean="0"/>
              <a:t>intérêts</a:t>
            </a:r>
            <a:r>
              <a:rPr lang="es-PR" dirty="0" smtClean="0"/>
              <a:t> ni la </a:t>
            </a:r>
            <a:r>
              <a:rPr lang="es-PR" dirty="0" err="1" smtClean="0"/>
              <a:t>conduite</a:t>
            </a:r>
            <a:r>
              <a:rPr lang="es-PR" dirty="0" smtClean="0"/>
              <a:t> de </a:t>
            </a:r>
            <a:r>
              <a:rPr lang="es-PR" dirty="0" err="1" smtClean="0"/>
              <a:t>l’enfant</a:t>
            </a:r>
            <a:r>
              <a:rPr lang="es-PR" dirty="0" smtClean="0"/>
              <a:t>, et son </a:t>
            </a:r>
            <a:r>
              <a:rPr lang="es-PR" dirty="0" err="1" smtClean="0"/>
              <a:t>sexe</a:t>
            </a:r>
            <a:r>
              <a:rPr lang="es-PR" dirty="0" smtClean="0"/>
              <a:t>, </a:t>
            </a:r>
            <a:r>
              <a:rPr lang="es-PR" dirty="0" err="1" smtClean="0"/>
              <a:t>mais</a:t>
            </a:r>
            <a:r>
              <a:rPr lang="es-PR" dirty="0" smtClean="0"/>
              <a:t> que les </a:t>
            </a:r>
            <a:r>
              <a:rPr lang="es-PR" dirty="0" err="1" smtClean="0"/>
              <a:t>personnes</a:t>
            </a:r>
            <a:r>
              <a:rPr lang="es-PR" dirty="0" smtClean="0"/>
              <a:t> importantes </a:t>
            </a:r>
            <a:r>
              <a:rPr lang="es-PR" dirty="0" err="1" smtClean="0"/>
              <a:t>dans</a:t>
            </a:r>
            <a:r>
              <a:rPr lang="es-PR" dirty="0" smtClean="0"/>
              <a:t> </a:t>
            </a:r>
            <a:r>
              <a:rPr lang="es-PR" dirty="0" err="1" smtClean="0"/>
              <a:t>sa</a:t>
            </a:r>
            <a:r>
              <a:rPr lang="es-PR" dirty="0" smtClean="0"/>
              <a:t> vie </a:t>
            </a:r>
            <a:r>
              <a:rPr lang="es-PR" dirty="0" err="1" smtClean="0"/>
              <a:t>l’affirment</a:t>
            </a:r>
            <a:r>
              <a:rPr lang="es-PR" dirty="0" smtClean="0"/>
              <a:t> </a:t>
            </a:r>
            <a:r>
              <a:rPr lang="es-PR" dirty="0" err="1" smtClean="0"/>
              <a:t>soit</a:t>
            </a:r>
            <a:r>
              <a:rPr lang="es-PR" dirty="0" smtClean="0"/>
              <a:t> en </a:t>
            </a:r>
            <a:r>
              <a:rPr lang="es-PR" dirty="0" err="1" smtClean="0"/>
              <a:t>tant</a:t>
            </a:r>
            <a:r>
              <a:rPr lang="es-PR" dirty="0" smtClean="0"/>
              <a:t> que </a:t>
            </a:r>
            <a:r>
              <a:rPr lang="es-PR" dirty="0" err="1" smtClean="0"/>
              <a:t>garçon</a:t>
            </a:r>
            <a:r>
              <a:rPr lang="es-PR" dirty="0" smtClean="0"/>
              <a:t>, </a:t>
            </a:r>
            <a:r>
              <a:rPr lang="es-PR" dirty="0" err="1" smtClean="0"/>
              <a:t>ou</a:t>
            </a:r>
            <a:r>
              <a:rPr lang="es-PR" dirty="0" smtClean="0"/>
              <a:t> </a:t>
            </a:r>
            <a:r>
              <a:rPr lang="es-PR" dirty="0" err="1" smtClean="0"/>
              <a:t>comme</a:t>
            </a:r>
            <a:r>
              <a:rPr lang="es-PR" dirty="0" smtClean="0"/>
              <a:t> </a:t>
            </a:r>
            <a:r>
              <a:rPr lang="es-PR" dirty="0" err="1" smtClean="0"/>
              <a:t>fille</a:t>
            </a:r>
            <a:r>
              <a:rPr lang="es-PR" dirty="0" smtClean="0"/>
              <a:t> </a:t>
            </a:r>
            <a:r>
              <a:rPr lang="es-PR" dirty="0" err="1" smtClean="0"/>
              <a:t>ou</a:t>
            </a:r>
            <a:r>
              <a:rPr lang="es-PR" dirty="0" smtClean="0"/>
              <a:t> femme.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010400" y="6248400"/>
            <a:ext cx="2036135" cy="26161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rot="19997692">
            <a:off x="7183249" y="798395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  <p:grpSp>
        <p:nvGrpSpPr>
          <p:cNvPr id="8" name="Group 7"/>
          <p:cNvGrpSpPr/>
          <p:nvPr/>
        </p:nvGrpSpPr>
        <p:grpSpPr>
          <a:xfrm>
            <a:off x="-213411" y="229850"/>
            <a:ext cx="1761075" cy="1446550"/>
            <a:chOff x="85702" y="148797"/>
            <a:chExt cx="1761075" cy="1446550"/>
          </a:xfrm>
        </p:grpSpPr>
        <p:sp>
          <p:nvSpPr>
            <p:cNvPr id="9" name="Rectangle 8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90593" y="220770"/>
              <a:ext cx="69975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32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</a:t>
              </a: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1828800" y="5943600"/>
            <a:ext cx="3276600" cy="707886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</p:spPr>
        <p:txBody>
          <a:bodyPr wrap="square" rtlCol="0">
            <a:spAutoFit/>
          </a:bodyPr>
          <a:lstStyle/>
          <a:p>
            <a:pPr algn="just"/>
            <a:r>
              <a:rPr lang="fr-FR" sz="2000" b="1" dirty="0" smtClean="0">
                <a:solidFill>
                  <a:schemeClr val="bg1"/>
                </a:solidFill>
              </a:rPr>
              <a:t>Un</a:t>
            </a:r>
            <a:r>
              <a:rPr lang="fr-FR" sz="2000" dirty="0" smtClean="0">
                <a:solidFill>
                  <a:schemeClr val="bg1"/>
                </a:solidFill>
              </a:rPr>
              <a:t> </a:t>
            </a:r>
            <a:r>
              <a:rPr lang="fr-FR" sz="2000" dirty="0" err="1" smtClean="0">
                <a:solidFill>
                  <a:schemeClr val="bg1"/>
                </a:solidFill>
              </a:rPr>
              <a:t>autoconcept</a:t>
            </a:r>
            <a:r>
              <a:rPr lang="fr-FR" sz="2000" dirty="0" smtClean="0">
                <a:solidFill>
                  <a:schemeClr val="bg1"/>
                </a:solidFill>
              </a:rPr>
              <a:t> </a:t>
            </a:r>
            <a:r>
              <a:rPr lang="fr-FR" sz="2000" b="1" dirty="0" smtClean="0">
                <a:solidFill>
                  <a:schemeClr val="bg1"/>
                </a:solidFill>
              </a:rPr>
              <a:t>SAIN</a:t>
            </a:r>
          </a:p>
          <a:p>
            <a:pPr algn="just"/>
            <a:r>
              <a:rPr lang="fr-FR" sz="2000" dirty="0" smtClean="0">
                <a:solidFill>
                  <a:schemeClr val="bg1"/>
                </a:solidFill>
              </a:rPr>
              <a:t>débute avec </a:t>
            </a:r>
            <a:r>
              <a:rPr lang="fr-FR" sz="2000" b="1" dirty="0" smtClean="0">
                <a:solidFill>
                  <a:schemeClr val="bg1"/>
                </a:solidFill>
              </a:rPr>
              <a:t>l’IMAGE</a:t>
            </a:r>
            <a:r>
              <a:rPr lang="fr-FR" sz="2000" dirty="0" smtClean="0">
                <a:solidFill>
                  <a:schemeClr val="bg1"/>
                </a:solidFill>
              </a:rPr>
              <a:t> </a:t>
            </a:r>
            <a:r>
              <a:rPr lang="fr-FR" sz="2000" b="1" dirty="0" smtClean="0">
                <a:solidFill>
                  <a:schemeClr val="bg1"/>
                </a:solidFill>
              </a:rPr>
              <a:t>DE SOI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62000" y="-152400"/>
            <a:ext cx="7543800" cy="1143000"/>
          </a:xfrm>
        </p:spPr>
        <p:txBody>
          <a:bodyPr>
            <a:normAutofit/>
          </a:bodyPr>
          <a:lstStyle/>
          <a:p>
            <a:r>
              <a:rPr lang="es-PR" b="1" dirty="0" smtClean="0"/>
              <a:t>Un </a:t>
            </a:r>
            <a:r>
              <a:rPr lang="es-PR" b="1" dirty="0" err="1" smtClean="0"/>
              <a:t>mot</a:t>
            </a:r>
            <a:r>
              <a:rPr lang="es-PR" b="1" dirty="0" smtClean="0"/>
              <a:t> sur </a:t>
            </a:r>
            <a:r>
              <a:rPr lang="es-PR" b="1" dirty="0" err="1" smtClean="0"/>
              <a:t>l’identité</a:t>
            </a:r>
            <a:r>
              <a:rPr lang="es-PR" b="1" dirty="0" smtClean="0"/>
              <a:t> du </a:t>
            </a:r>
            <a:r>
              <a:rPr lang="es-PR" b="1" dirty="0" err="1" smtClean="0"/>
              <a:t>genre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xmlns="" val="2717101077"/>
      </p:ext>
    </p:extLst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anet\Documents\Los primeros 7 a~os\TEMA 14  CERTIF MI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371600" y="772886"/>
            <a:ext cx="6019800" cy="4942114"/>
          </a:xfrm>
        </p:spPr>
        <p:txBody>
          <a:bodyPr>
            <a:normAutofit fontScale="92500" lnSpcReduction="20000"/>
          </a:bodyPr>
          <a:lstStyle/>
          <a:p>
            <a:r>
              <a:rPr lang="es-PR" dirty="0" smtClean="0"/>
              <a:t>Si </a:t>
            </a:r>
            <a:r>
              <a:rPr lang="es-PR" dirty="0" err="1" smtClean="0"/>
              <a:t>l’apparence</a:t>
            </a:r>
            <a:r>
              <a:rPr lang="es-PR" dirty="0" smtClean="0"/>
              <a:t>, les </a:t>
            </a:r>
            <a:r>
              <a:rPr lang="es-PR" dirty="0" err="1" smtClean="0"/>
              <a:t>intérêts</a:t>
            </a:r>
            <a:r>
              <a:rPr lang="es-PR" dirty="0" smtClean="0"/>
              <a:t> et la </a:t>
            </a:r>
            <a:r>
              <a:rPr lang="es-PR" dirty="0" err="1" smtClean="0"/>
              <a:t>conduite</a:t>
            </a:r>
            <a:r>
              <a:rPr lang="es-PR" dirty="0" smtClean="0"/>
              <a:t> du </a:t>
            </a:r>
            <a:r>
              <a:rPr lang="es-PR" dirty="0" err="1" smtClean="0"/>
              <a:t>garçon</a:t>
            </a:r>
            <a:r>
              <a:rPr lang="es-PR" dirty="0" smtClean="0"/>
              <a:t> </a:t>
            </a:r>
            <a:r>
              <a:rPr lang="es-PR" dirty="0" err="1" smtClean="0"/>
              <a:t>ne</a:t>
            </a:r>
            <a:r>
              <a:rPr lang="es-PR" dirty="0" smtClean="0"/>
              <a:t> </a:t>
            </a:r>
            <a:r>
              <a:rPr lang="es-PR" dirty="0" err="1" smtClean="0"/>
              <a:t>concordent</a:t>
            </a:r>
            <a:r>
              <a:rPr lang="es-PR" dirty="0" smtClean="0"/>
              <a:t> </a:t>
            </a:r>
            <a:r>
              <a:rPr lang="es-PR" dirty="0" err="1" smtClean="0"/>
              <a:t>pas</a:t>
            </a:r>
            <a:r>
              <a:rPr lang="es-PR" dirty="0" smtClean="0"/>
              <a:t> </a:t>
            </a:r>
            <a:r>
              <a:rPr lang="es-PR" dirty="0" err="1" smtClean="0"/>
              <a:t>avec</a:t>
            </a:r>
            <a:r>
              <a:rPr lang="es-PR" dirty="0" smtClean="0"/>
              <a:t> ce que les </a:t>
            </a:r>
            <a:r>
              <a:rPr lang="es-PR" dirty="0" err="1" smtClean="0"/>
              <a:t>parents</a:t>
            </a:r>
            <a:r>
              <a:rPr lang="es-PR" dirty="0"/>
              <a:t> </a:t>
            </a:r>
            <a:r>
              <a:rPr lang="es-PR" dirty="0" err="1" smtClean="0"/>
              <a:t>pensent</a:t>
            </a:r>
            <a:r>
              <a:rPr lang="es-PR" dirty="0" smtClean="0"/>
              <a:t> </a:t>
            </a:r>
            <a:r>
              <a:rPr lang="es-PR" dirty="0" err="1" smtClean="0"/>
              <a:t>typiquement</a:t>
            </a:r>
            <a:r>
              <a:rPr lang="es-PR" dirty="0" smtClean="0"/>
              <a:t> </a:t>
            </a:r>
            <a:r>
              <a:rPr lang="es-PR" dirty="0" err="1" smtClean="0"/>
              <a:t>comme</a:t>
            </a:r>
            <a:r>
              <a:rPr lang="es-PR" dirty="0" smtClean="0"/>
              <a:t> </a:t>
            </a:r>
            <a:r>
              <a:rPr lang="es-PR" dirty="0" err="1" smtClean="0"/>
              <a:t>étant</a:t>
            </a:r>
            <a:r>
              <a:rPr lang="es-PR" dirty="0" smtClean="0"/>
              <a:t> </a:t>
            </a:r>
            <a:r>
              <a:rPr lang="es-PR" dirty="0" err="1" smtClean="0"/>
              <a:t>masculin</a:t>
            </a:r>
            <a:r>
              <a:rPr lang="es-PR" dirty="0" smtClean="0"/>
              <a:t>,  </a:t>
            </a:r>
            <a:r>
              <a:rPr lang="es-PR" dirty="0" err="1" smtClean="0"/>
              <a:t>il</a:t>
            </a:r>
            <a:r>
              <a:rPr lang="es-PR" dirty="0" smtClean="0"/>
              <a:t> </a:t>
            </a:r>
            <a:r>
              <a:rPr lang="es-PR" dirty="0" err="1" smtClean="0"/>
              <a:t>est</a:t>
            </a:r>
            <a:r>
              <a:rPr lang="es-PR" dirty="0" smtClean="0"/>
              <a:t> </a:t>
            </a:r>
            <a:r>
              <a:rPr lang="es-PR" dirty="0" err="1" smtClean="0"/>
              <a:t>alors</a:t>
            </a:r>
            <a:r>
              <a:rPr lang="es-PR" dirty="0" smtClean="0"/>
              <a:t> probable que </a:t>
            </a:r>
            <a:r>
              <a:rPr lang="es-PR" dirty="0" err="1" smtClean="0"/>
              <a:t>l’enfant</a:t>
            </a:r>
            <a:r>
              <a:rPr lang="es-PR" dirty="0" smtClean="0"/>
              <a:t> se </a:t>
            </a:r>
            <a:r>
              <a:rPr lang="es-PR" dirty="0" err="1" smtClean="0"/>
              <a:t>sente</a:t>
            </a:r>
            <a:r>
              <a:rPr lang="es-PR" dirty="0" smtClean="0"/>
              <a:t> </a:t>
            </a:r>
            <a:r>
              <a:rPr lang="es-PR" dirty="0" err="1" smtClean="0"/>
              <a:t>rejeté</a:t>
            </a:r>
            <a:r>
              <a:rPr lang="es-PR" dirty="0" smtClean="0"/>
              <a:t>.</a:t>
            </a:r>
          </a:p>
          <a:p>
            <a:r>
              <a:rPr lang="es-PR" dirty="0" smtClean="0"/>
              <a:t>Si </a:t>
            </a:r>
            <a:r>
              <a:rPr lang="es-PR" dirty="0" err="1" smtClean="0"/>
              <a:t>l’apparence</a:t>
            </a:r>
            <a:r>
              <a:rPr lang="es-PR" dirty="0"/>
              <a:t>, les </a:t>
            </a:r>
            <a:r>
              <a:rPr lang="es-PR" dirty="0" err="1"/>
              <a:t>intérêts</a:t>
            </a:r>
            <a:r>
              <a:rPr lang="es-PR" dirty="0"/>
              <a:t> et la </a:t>
            </a:r>
            <a:r>
              <a:rPr lang="es-PR" dirty="0" err="1"/>
              <a:t>conduite</a:t>
            </a:r>
            <a:r>
              <a:rPr lang="es-PR" dirty="0"/>
              <a:t> </a:t>
            </a:r>
            <a:r>
              <a:rPr lang="es-PR" dirty="0" smtClean="0"/>
              <a:t>de la </a:t>
            </a:r>
            <a:r>
              <a:rPr lang="es-PR" dirty="0" err="1" smtClean="0"/>
              <a:t>fille</a:t>
            </a:r>
            <a:r>
              <a:rPr lang="es-PR" dirty="0" smtClean="0"/>
              <a:t> </a:t>
            </a:r>
            <a:r>
              <a:rPr lang="es-PR" dirty="0" err="1"/>
              <a:t>ne</a:t>
            </a:r>
            <a:r>
              <a:rPr lang="es-PR" dirty="0"/>
              <a:t> </a:t>
            </a:r>
            <a:r>
              <a:rPr lang="es-PR" dirty="0" err="1"/>
              <a:t>concordent</a:t>
            </a:r>
            <a:r>
              <a:rPr lang="es-PR" dirty="0"/>
              <a:t> </a:t>
            </a:r>
            <a:r>
              <a:rPr lang="es-PR" dirty="0" err="1" smtClean="0"/>
              <a:t>pas</a:t>
            </a:r>
            <a:r>
              <a:rPr lang="es-PR" dirty="0" smtClean="0"/>
              <a:t> </a:t>
            </a:r>
            <a:r>
              <a:rPr lang="es-PR" dirty="0" err="1" smtClean="0"/>
              <a:t>avec</a:t>
            </a:r>
            <a:r>
              <a:rPr lang="es-PR" dirty="0" smtClean="0"/>
              <a:t> </a:t>
            </a:r>
            <a:r>
              <a:rPr lang="es-PR" dirty="0"/>
              <a:t>ce que les </a:t>
            </a:r>
            <a:r>
              <a:rPr lang="es-PR" dirty="0" err="1"/>
              <a:t>parents</a:t>
            </a:r>
            <a:r>
              <a:rPr lang="es-PR" dirty="0"/>
              <a:t> </a:t>
            </a:r>
            <a:r>
              <a:rPr lang="es-PR" dirty="0" err="1"/>
              <a:t>pensent</a:t>
            </a:r>
            <a:r>
              <a:rPr lang="es-PR" dirty="0"/>
              <a:t> </a:t>
            </a:r>
            <a:r>
              <a:rPr lang="es-PR" dirty="0" err="1"/>
              <a:t>typiquement</a:t>
            </a:r>
            <a:r>
              <a:rPr lang="es-PR" dirty="0"/>
              <a:t> </a:t>
            </a:r>
            <a:r>
              <a:rPr lang="es-PR" dirty="0" err="1"/>
              <a:t>comme</a:t>
            </a:r>
            <a:r>
              <a:rPr lang="es-PR" dirty="0"/>
              <a:t> </a:t>
            </a:r>
            <a:r>
              <a:rPr lang="es-PR" dirty="0" err="1"/>
              <a:t>étant</a:t>
            </a:r>
            <a:r>
              <a:rPr lang="es-PR" dirty="0"/>
              <a:t> </a:t>
            </a:r>
            <a:r>
              <a:rPr lang="es-PR" dirty="0" err="1" smtClean="0"/>
              <a:t>féminin</a:t>
            </a:r>
            <a:r>
              <a:rPr lang="es-PR" dirty="0"/>
              <a:t>, </a:t>
            </a:r>
            <a:r>
              <a:rPr lang="es-PR" dirty="0" err="1"/>
              <a:t>il</a:t>
            </a:r>
            <a:r>
              <a:rPr lang="es-PR" dirty="0"/>
              <a:t> </a:t>
            </a:r>
            <a:r>
              <a:rPr lang="es-PR" dirty="0" err="1"/>
              <a:t>est</a:t>
            </a:r>
            <a:r>
              <a:rPr lang="es-PR" dirty="0"/>
              <a:t> </a:t>
            </a:r>
            <a:r>
              <a:rPr lang="es-PR" dirty="0" err="1"/>
              <a:t>alors</a:t>
            </a:r>
            <a:r>
              <a:rPr lang="es-PR" dirty="0"/>
              <a:t> probable que </a:t>
            </a:r>
            <a:r>
              <a:rPr lang="es-PR" dirty="0" err="1" smtClean="0"/>
              <a:t>cette</a:t>
            </a:r>
            <a:r>
              <a:rPr lang="es-PR" dirty="0" smtClean="0"/>
              <a:t> </a:t>
            </a:r>
            <a:r>
              <a:rPr lang="es-PR" dirty="0" err="1" smtClean="0"/>
              <a:t>enfant</a:t>
            </a:r>
            <a:r>
              <a:rPr lang="es-PR" dirty="0" smtClean="0"/>
              <a:t> se </a:t>
            </a:r>
            <a:r>
              <a:rPr lang="es-PR" dirty="0" err="1"/>
              <a:t>sente</a:t>
            </a:r>
            <a:r>
              <a:rPr lang="es-PR" dirty="0"/>
              <a:t> </a:t>
            </a:r>
            <a:r>
              <a:rPr lang="es-PR" dirty="0" err="1" smtClean="0"/>
              <a:t>rejetée</a:t>
            </a:r>
            <a:r>
              <a:rPr lang="es-PR" dirty="0" smtClean="0"/>
              <a:t>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010400" y="6248400"/>
            <a:ext cx="2036135" cy="26161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rot="19997692">
            <a:off x="7183249" y="798395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  <p:grpSp>
        <p:nvGrpSpPr>
          <p:cNvPr id="8" name="Group 7"/>
          <p:cNvGrpSpPr/>
          <p:nvPr/>
        </p:nvGrpSpPr>
        <p:grpSpPr>
          <a:xfrm>
            <a:off x="-213411" y="229850"/>
            <a:ext cx="1761075" cy="1446550"/>
            <a:chOff x="85702" y="148797"/>
            <a:chExt cx="1761075" cy="1446550"/>
          </a:xfrm>
        </p:grpSpPr>
        <p:sp>
          <p:nvSpPr>
            <p:cNvPr id="9" name="Rectangle 8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90593" y="220770"/>
              <a:ext cx="69975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32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</a:t>
              </a: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1828800" y="5943600"/>
            <a:ext cx="3276600" cy="707886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</p:spPr>
        <p:txBody>
          <a:bodyPr wrap="square" rtlCol="0">
            <a:spAutoFit/>
          </a:bodyPr>
          <a:lstStyle/>
          <a:p>
            <a:pPr algn="just"/>
            <a:r>
              <a:rPr lang="fr-FR" sz="2000" b="1" dirty="0" smtClean="0">
                <a:solidFill>
                  <a:schemeClr val="bg1"/>
                </a:solidFill>
              </a:rPr>
              <a:t>Un</a:t>
            </a:r>
            <a:r>
              <a:rPr lang="fr-FR" sz="2000" dirty="0" smtClean="0">
                <a:solidFill>
                  <a:schemeClr val="bg1"/>
                </a:solidFill>
              </a:rPr>
              <a:t> </a:t>
            </a:r>
            <a:r>
              <a:rPr lang="fr-FR" sz="2000" dirty="0" err="1" smtClean="0">
                <a:solidFill>
                  <a:schemeClr val="bg1"/>
                </a:solidFill>
              </a:rPr>
              <a:t>autoconcept</a:t>
            </a:r>
            <a:r>
              <a:rPr lang="fr-FR" sz="2000" dirty="0" smtClean="0">
                <a:solidFill>
                  <a:schemeClr val="bg1"/>
                </a:solidFill>
              </a:rPr>
              <a:t> </a:t>
            </a:r>
            <a:r>
              <a:rPr lang="fr-FR" sz="2000" b="1" dirty="0" smtClean="0">
                <a:solidFill>
                  <a:schemeClr val="bg1"/>
                </a:solidFill>
              </a:rPr>
              <a:t>SAIN</a:t>
            </a:r>
          </a:p>
          <a:p>
            <a:pPr algn="just"/>
            <a:r>
              <a:rPr lang="fr-FR" sz="2000" dirty="0" smtClean="0">
                <a:solidFill>
                  <a:schemeClr val="bg1"/>
                </a:solidFill>
              </a:rPr>
              <a:t>débute avec </a:t>
            </a:r>
            <a:r>
              <a:rPr lang="fr-FR" sz="2000" b="1" dirty="0" smtClean="0">
                <a:solidFill>
                  <a:schemeClr val="bg1"/>
                </a:solidFill>
              </a:rPr>
              <a:t>l’IMAGE</a:t>
            </a:r>
            <a:r>
              <a:rPr lang="fr-FR" sz="2000" dirty="0" smtClean="0">
                <a:solidFill>
                  <a:schemeClr val="bg1"/>
                </a:solidFill>
              </a:rPr>
              <a:t> </a:t>
            </a:r>
            <a:r>
              <a:rPr lang="fr-FR" sz="2000" b="1" dirty="0" smtClean="0">
                <a:solidFill>
                  <a:schemeClr val="bg1"/>
                </a:solidFill>
              </a:rPr>
              <a:t>DE SOI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85800" y="-228600"/>
            <a:ext cx="7543800" cy="1143000"/>
          </a:xfrm>
        </p:spPr>
        <p:txBody>
          <a:bodyPr>
            <a:normAutofit/>
          </a:bodyPr>
          <a:lstStyle/>
          <a:p>
            <a:r>
              <a:rPr lang="es-PR" b="1" dirty="0"/>
              <a:t>Un </a:t>
            </a:r>
            <a:r>
              <a:rPr lang="es-PR" b="1" dirty="0" err="1"/>
              <a:t>mot</a:t>
            </a:r>
            <a:r>
              <a:rPr lang="es-PR" b="1" dirty="0"/>
              <a:t> sur </a:t>
            </a:r>
            <a:r>
              <a:rPr lang="es-PR" b="1" dirty="0" err="1"/>
              <a:t>l’identité</a:t>
            </a:r>
            <a:r>
              <a:rPr lang="es-PR" b="1" dirty="0"/>
              <a:t> du </a:t>
            </a:r>
            <a:r>
              <a:rPr lang="es-PR" b="1" dirty="0" err="1"/>
              <a:t>genre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xmlns="" val="2679237636"/>
      </p:ext>
    </p:extLst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anet\Documents\Los primeros 7 a~os\TEMA 14  CERTIF MI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4000" y="990600"/>
            <a:ext cx="6019800" cy="4525963"/>
          </a:xfrm>
        </p:spPr>
        <p:txBody>
          <a:bodyPr>
            <a:normAutofit lnSpcReduction="10000"/>
          </a:bodyPr>
          <a:lstStyle/>
          <a:p>
            <a:r>
              <a:rPr lang="es-PR" dirty="0" smtClean="0"/>
              <a:t>Ces </a:t>
            </a:r>
            <a:r>
              <a:rPr lang="es-PR" dirty="0" err="1" smtClean="0"/>
              <a:t>rejets</a:t>
            </a:r>
            <a:r>
              <a:rPr lang="es-PR" dirty="0" smtClean="0"/>
              <a:t> </a:t>
            </a:r>
            <a:r>
              <a:rPr lang="es-PR" dirty="0" err="1" smtClean="0"/>
              <a:t>créent</a:t>
            </a:r>
            <a:r>
              <a:rPr lang="es-PR" dirty="0" smtClean="0"/>
              <a:t> </a:t>
            </a:r>
            <a:r>
              <a:rPr lang="es-PR" dirty="0" err="1"/>
              <a:t>chez</a:t>
            </a:r>
            <a:r>
              <a:rPr lang="es-PR" dirty="0"/>
              <a:t> </a:t>
            </a:r>
            <a:r>
              <a:rPr lang="es-PR" dirty="0" err="1" smtClean="0"/>
              <a:t>l’enfant</a:t>
            </a:r>
            <a:r>
              <a:rPr lang="es-PR" dirty="0" smtClean="0"/>
              <a:t>  un </a:t>
            </a:r>
            <a:r>
              <a:rPr lang="es-PR" dirty="0" err="1" smtClean="0"/>
              <a:t>vide</a:t>
            </a:r>
            <a:r>
              <a:rPr lang="es-PR" dirty="0" smtClean="0"/>
              <a:t> par manque </a:t>
            </a:r>
            <a:r>
              <a:rPr lang="es-PR" dirty="0" err="1" smtClean="0"/>
              <a:t>d’amour</a:t>
            </a:r>
            <a:r>
              <a:rPr lang="es-PR" dirty="0" smtClean="0"/>
              <a:t>.</a:t>
            </a:r>
          </a:p>
          <a:p>
            <a:r>
              <a:rPr lang="es-PR" dirty="0" smtClean="0"/>
              <a:t>Les critiques du </a:t>
            </a:r>
            <a:r>
              <a:rPr lang="es-PR" dirty="0" err="1" smtClean="0"/>
              <a:t>parent</a:t>
            </a:r>
            <a:r>
              <a:rPr lang="es-PR" dirty="0" smtClean="0"/>
              <a:t> du </a:t>
            </a:r>
            <a:r>
              <a:rPr lang="es-PR" dirty="0" err="1" smtClean="0"/>
              <a:t>même</a:t>
            </a:r>
            <a:r>
              <a:rPr lang="es-PR" dirty="0" smtClean="0"/>
              <a:t> </a:t>
            </a:r>
            <a:r>
              <a:rPr lang="es-PR" dirty="0" err="1" smtClean="0"/>
              <a:t>genre</a:t>
            </a:r>
            <a:r>
              <a:rPr lang="es-PR" dirty="0" smtClean="0"/>
              <a:t> </a:t>
            </a:r>
            <a:r>
              <a:rPr lang="es-PR" dirty="0" err="1" smtClean="0"/>
              <a:t>feront</a:t>
            </a:r>
            <a:r>
              <a:rPr lang="es-PR" dirty="0" smtClean="0"/>
              <a:t> que </a:t>
            </a:r>
            <a:r>
              <a:rPr lang="es-PR" dirty="0" err="1" smtClean="0"/>
              <a:t>l’enfant</a:t>
            </a:r>
            <a:r>
              <a:rPr lang="es-PR" dirty="0" smtClean="0"/>
              <a:t> cherche de </a:t>
            </a:r>
            <a:r>
              <a:rPr lang="es-PR" dirty="0" err="1" smtClean="0"/>
              <a:t>l’attention</a:t>
            </a:r>
            <a:r>
              <a:rPr lang="es-PR" dirty="0" smtClean="0"/>
              <a:t> et de </a:t>
            </a:r>
            <a:r>
              <a:rPr lang="es-PR" dirty="0" err="1" smtClean="0"/>
              <a:t>l’affection</a:t>
            </a:r>
            <a:r>
              <a:rPr lang="es-PR" dirty="0" smtClean="0"/>
              <a:t> </a:t>
            </a:r>
            <a:r>
              <a:rPr lang="es-PR" dirty="0" err="1" smtClean="0"/>
              <a:t>d’autres</a:t>
            </a:r>
            <a:r>
              <a:rPr lang="es-PR" dirty="0" smtClean="0"/>
              <a:t> </a:t>
            </a:r>
            <a:r>
              <a:rPr lang="es-PR" dirty="0" err="1" smtClean="0"/>
              <a:t>personnes</a:t>
            </a:r>
            <a:r>
              <a:rPr lang="es-PR" dirty="0" smtClean="0"/>
              <a:t> du </a:t>
            </a:r>
            <a:r>
              <a:rPr lang="es-PR" dirty="0" err="1" smtClean="0"/>
              <a:t>même</a:t>
            </a:r>
            <a:r>
              <a:rPr lang="es-PR" dirty="0" smtClean="0"/>
              <a:t> </a:t>
            </a:r>
            <a:r>
              <a:rPr lang="es-PR" dirty="0" err="1" smtClean="0"/>
              <a:t>sexe</a:t>
            </a:r>
            <a:r>
              <a:rPr lang="es-PR" dirty="0" smtClean="0"/>
              <a:t> </a:t>
            </a:r>
            <a:r>
              <a:rPr lang="es-PR" dirty="0" err="1" smtClean="0"/>
              <a:t>au</a:t>
            </a:r>
            <a:r>
              <a:rPr lang="es-PR" dirty="0" smtClean="0"/>
              <a:t> </a:t>
            </a:r>
            <a:r>
              <a:rPr lang="es-PR" dirty="0" err="1" smtClean="0"/>
              <a:t>lieu</a:t>
            </a:r>
            <a:r>
              <a:rPr lang="es-PR" dirty="0" smtClean="0"/>
              <a:t> du </a:t>
            </a:r>
            <a:r>
              <a:rPr lang="es-PR" dirty="0" err="1" smtClean="0"/>
              <a:t>père</a:t>
            </a:r>
            <a:r>
              <a:rPr lang="es-PR" dirty="0" smtClean="0"/>
              <a:t> </a:t>
            </a:r>
            <a:r>
              <a:rPr lang="es-PR" dirty="0" err="1" smtClean="0"/>
              <a:t>ou</a:t>
            </a:r>
            <a:r>
              <a:rPr lang="es-PR" dirty="0" smtClean="0"/>
              <a:t> de la </a:t>
            </a:r>
            <a:r>
              <a:rPr lang="es-PR" dirty="0" err="1" smtClean="0"/>
              <a:t>mère</a:t>
            </a:r>
            <a:r>
              <a:rPr lang="es-PR" dirty="0" smtClean="0"/>
              <a:t>, </a:t>
            </a:r>
            <a:r>
              <a:rPr lang="es-PR" dirty="0" err="1" smtClean="0"/>
              <a:t>créant</a:t>
            </a:r>
            <a:r>
              <a:rPr lang="es-PR" dirty="0" smtClean="0"/>
              <a:t> une </a:t>
            </a:r>
            <a:r>
              <a:rPr lang="es-PR" dirty="0" err="1" smtClean="0"/>
              <a:t>tendance</a:t>
            </a:r>
            <a:r>
              <a:rPr lang="es-PR" dirty="0" smtClean="0"/>
              <a:t> à </a:t>
            </a:r>
            <a:r>
              <a:rPr lang="es-PR" dirty="0" err="1" smtClean="0"/>
              <a:t>l’homosexualité</a:t>
            </a:r>
            <a:r>
              <a:rPr lang="es-PR" dirty="0" smtClean="0"/>
              <a:t>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010400" y="6248400"/>
            <a:ext cx="2036135" cy="26161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rot="19997692">
            <a:off x="7183249" y="798395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1828800" y="5943600"/>
            <a:ext cx="3276600" cy="707886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</p:spPr>
        <p:txBody>
          <a:bodyPr wrap="square" rtlCol="0">
            <a:spAutoFit/>
          </a:bodyPr>
          <a:lstStyle/>
          <a:p>
            <a:pPr algn="just"/>
            <a:r>
              <a:rPr lang="fr-FR" sz="2000" b="1" dirty="0" smtClean="0">
                <a:solidFill>
                  <a:schemeClr val="bg1"/>
                </a:solidFill>
              </a:rPr>
              <a:t>Un</a:t>
            </a:r>
            <a:r>
              <a:rPr lang="fr-FR" sz="2000" dirty="0" smtClean="0">
                <a:solidFill>
                  <a:schemeClr val="bg1"/>
                </a:solidFill>
              </a:rPr>
              <a:t> </a:t>
            </a:r>
            <a:r>
              <a:rPr lang="fr-FR" sz="2000" dirty="0" err="1" smtClean="0">
                <a:solidFill>
                  <a:schemeClr val="bg1"/>
                </a:solidFill>
              </a:rPr>
              <a:t>autoconcept</a:t>
            </a:r>
            <a:r>
              <a:rPr lang="fr-FR" sz="2000" dirty="0" smtClean="0">
                <a:solidFill>
                  <a:schemeClr val="bg1"/>
                </a:solidFill>
              </a:rPr>
              <a:t> </a:t>
            </a:r>
            <a:r>
              <a:rPr lang="fr-FR" sz="2000" b="1" dirty="0" smtClean="0">
                <a:solidFill>
                  <a:schemeClr val="bg1"/>
                </a:solidFill>
              </a:rPr>
              <a:t>SAIN</a:t>
            </a:r>
          </a:p>
          <a:p>
            <a:pPr algn="just"/>
            <a:r>
              <a:rPr lang="fr-FR" sz="2000" dirty="0" smtClean="0">
                <a:solidFill>
                  <a:schemeClr val="bg1"/>
                </a:solidFill>
              </a:rPr>
              <a:t>débute avec </a:t>
            </a:r>
            <a:r>
              <a:rPr lang="fr-FR" sz="2000" b="1" dirty="0" smtClean="0">
                <a:solidFill>
                  <a:schemeClr val="bg1"/>
                </a:solidFill>
              </a:rPr>
              <a:t>l’IMAGE</a:t>
            </a:r>
            <a:r>
              <a:rPr lang="fr-FR" sz="2000" dirty="0" smtClean="0">
                <a:solidFill>
                  <a:schemeClr val="bg1"/>
                </a:solidFill>
              </a:rPr>
              <a:t> </a:t>
            </a:r>
            <a:r>
              <a:rPr lang="fr-FR" sz="2000" b="1" dirty="0" smtClean="0">
                <a:solidFill>
                  <a:schemeClr val="bg1"/>
                </a:solidFill>
              </a:rPr>
              <a:t>DE SOI</a:t>
            </a:r>
            <a:endParaRPr lang="en-US" sz="2000" b="1" dirty="0">
              <a:solidFill>
                <a:schemeClr val="bg1"/>
              </a:solidFill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-228600" y="-76200"/>
            <a:ext cx="1761075" cy="1446550"/>
            <a:chOff x="85702" y="148797"/>
            <a:chExt cx="1761075" cy="1446550"/>
          </a:xfrm>
        </p:grpSpPr>
        <p:sp>
          <p:nvSpPr>
            <p:cNvPr id="16" name="Rectangle 15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90593" y="220770"/>
              <a:ext cx="69975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32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</a:t>
              </a: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8200" y="-381000"/>
            <a:ext cx="7543800" cy="1143000"/>
          </a:xfrm>
        </p:spPr>
        <p:txBody>
          <a:bodyPr>
            <a:normAutofit/>
          </a:bodyPr>
          <a:lstStyle/>
          <a:p>
            <a:r>
              <a:rPr lang="es-PR" b="1" dirty="0"/>
              <a:t>Un </a:t>
            </a:r>
            <a:r>
              <a:rPr lang="es-PR" b="1" dirty="0" err="1"/>
              <a:t>mot</a:t>
            </a:r>
            <a:r>
              <a:rPr lang="es-PR" b="1" dirty="0"/>
              <a:t> sur </a:t>
            </a:r>
            <a:r>
              <a:rPr lang="es-PR" b="1" dirty="0" err="1"/>
              <a:t>l’identité</a:t>
            </a:r>
            <a:r>
              <a:rPr lang="es-PR" b="1" dirty="0"/>
              <a:t> du </a:t>
            </a:r>
            <a:r>
              <a:rPr lang="es-PR" b="1" dirty="0" err="1"/>
              <a:t>genre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xmlns="" val="1402074485"/>
      </p:ext>
    </p:extLst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anet\Documents\Los primeros 7 a~os\TEMA 14  CERTIF MI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600200" y="914400"/>
            <a:ext cx="6019800" cy="4525963"/>
          </a:xfrm>
        </p:spPr>
        <p:txBody>
          <a:bodyPr>
            <a:normAutofit fontScale="92500" lnSpcReduction="10000"/>
          </a:bodyPr>
          <a:lstStyle/>
          <a:p>
            <a:r>
              <a:rPr lang="es-PR" dirty="0" smtClean="0"/>
              <a:t>Si les </a:t>
            </a:r>
            <a:r>
              <a:rPr lang="es-PR" dirty="0" err="1" smtClean="0"/>
              <a:t>enfants</a:t>
            </a:r>
            <a:r>
              <a:rPr lang="es-PR" dirty="0" smtClean="0"/>
              <a:t> </a:t>
            </a:r>
            <a:r>
              <a:rPr lang="es-PR" dirty="0" err="1" smtClean="0"/>
              <a:t>obtiennent</a:t>
            </a:r>
            <a:r>
              <a:rPr lang="es-PR" dirty="0" smtClean="0"/>
              <a:t> un </a:t>
            </a:r>
            <a:r>
              <a:rPr lang="es-PR" dirty="0" err="1" smtClean="0"/>
              <a:t>sens</a:t>
            </a:r>
            <a:r>
              <a:rPr lang="es-PR" dirty="0" smtClean="0"/>
              <a:t> de </a:t>
            </a:r>
            <a:r>
              <a:rPr lang="es-PR" dirty="0" err="1" smtClean="0"/>
              <a:t>plaisir</a:t>
            </a:r>
            <a:r>
              <a:rPr lang="es-PR" dirty="0" smtClean="0"/>
              <a:t> </a:t>
            </a:r>
            <a:r>
              <a:rPr lang="es-PR" dirty="0" err="1" smtClean="0"/>
              <a:t>physique</a:t>
            </a:r>
            <a:r>
              <a:rPr lang="es-PR" dirty="0" smtClean="0"/>
              <a:t> </a:t>
            </a:r>
            <a:r>
              <a:rPr lang="es-PR" dirty="0" err="1" smtClean="0"/>
              <a:t>dans</a:t>
            </a:r>
            <a:r>
              <a:rPr lang="es-PR" dirty="0" smtClean="0"/>
              <a:t> une </a:t>
            </a:r>
            <a:r>
              <a:rPr lang="es-PR" dirty="0" err="1" smtClean="0"/>
              <a:t>relation</a:t>
            </a:r>
            <a:r>
              <a:rPr lang="es-PR" dirty="0" smtClean="0"/>
              <a:t> </a:t>
            </a:r>
            <a:r>
              <a:rPr lang="es-PR" dirty="0" err="1" smtClean="0"/>
              <a:t>sexuelle</a:t>
            </a:r>
            <a:r>
              <a:rPr lang="es-PR" dirty="0" smtClean="0"/>
              <a:t> </a:t>
            </a:r>
            <a:r>
              <a:rPr lang="es-PR" dirty="0" err="1" smtClean="0"/>
              <a:t>abusive</a:t>
            </a:r>
            <a:r>
              <a:rPr lang="es-PR" dirty="0" smtClean="0"/>
              <a:t> de la </a:t>
            </a:r>
            <a:r>
              <a:rPr lang="es-PR" dirty="0" err="1" smtClean="0"/>
              <a:t>part</a:t>
            </a:r>
            <a:r>
              <a:rPr lang="es-PR" dirty="0" smtClean="0"/>
              <a:t> de </a:t>
            </a:r>
            <a:r>
              <a:rPr lang="es-PR" dirty="0" err="1" smtClean="0"/>
              <a:t>quelqu’un</a:t>
            </a:r>
            <a:r>
              <a:rPr lang="es-PR" dirty="0" smtClean="0"/>
              <a:t> du </a:t>
            </a:r>
            <a:r>
              <a:rPr lang="es-PR" dirty="0" err="1" smtClean="0"/>
              <a:t>même</a:t>
            </a:r>
            <a:r>
              <a:rPr lang="es-PR" dirty="0" smtClean="0"/>
              <a:t> </a:t>
            </a:r>
            <a:r>
              <a:rPr lang="es-PR" dirty="0" err="1" smtClean="0"/>
              <a:t>sexe</a:t>
            </a:r>
            <a:r>
              <a:rPr lang="es-PR" dirty="0" smtClean="0"/>
              <a:t>, cela </a:t>
            </a:r>
            <a:r>
              <a:rPr lang="es-PR" dirty="0" err="1" smtClean="0"/>
              <a:t>peut</a:t>
            </a:r>
            <a:r>
              <a:rPr lang="es-PR" dirty="0" smtClean="0"/>
              <a:t> le </a:t>
            </a:r>
            <a:r>
              <a:rPr lang="es-PR" dirty="0" err="1" smtClean="0"/>
              <a:t>confondre</a:t>
            </a:r>
            <a:r>
              <a:rPr lang="es-PR" dirty="0" smtClean="0"/>
              <a:t> </a:t>
            </a:r>
            <a:r>
              <a:rPr lang="es-PR" dirty="0" err="1" smtClean="0"/>
              <a:t>au</a:t>
            </a:r>
            <a:r>
              <a:rPr lang="es-PR" dirty="0" smtClean="0"/>
              <a:t> </a:t>
            </a:r>
            <a:r>
              <a:rPr lang="es-PR" dirty="0" err="1" smtClean="0"/>
              <a:t>sujet</a:t>
            </a:r>
            <a:r>
              <a:rPr lang="es-PR" dirty="0" smtClean="0"/>
              <a:t> de son </a:t>
            </a:r>
            <a:r>
              <a:rPr lang="es-PR" dirty="0" err="1" smtClean="0"/>
              <a:t>orientation</a:t>
            </a:r>
            <a:r>
              <a:rPr lang="es-PR" dirty="0" smtClean="0"/>
              <a:t> </a:t>
            </a:r>
            <a:r>
              <a:rPr lang="es-PR" dirty="0" err="1" smtClean="0"/>
              <a:t>sexuelle</a:t>
            </a:r>
            <a:r>
              <a:rPr lang="es-PR" dirty="0" smtClean="0"/>
              <a:t>.</a:t>
            </a:r>
          </a:p>
          <a:p>
            <a:r>
              <a:rPr lang="es-PR" dirty="0" err="1" smtClean="0"/>
              <a:t>Ils</a:t>
            </a:r>
            <a:r>
              <a:rPr lang="es-PR" dirty="0" smtClean="0"/>
              <a:t> </a:t>
            </a:r>
            <a:r>
              <a:rPr lang="es-PR" dirty="0" err="1" smtClean="0"/>
              <a:t>ne</a:t>
            </a:r>
            <a:r>
              <a:rPr lang="es-PR" dirty="0" smtClean="0"/>
              <a:t> </a:t>
            </a:r>
            <a:r>
              <a:rPr lang="es-PR" dirty="0" err="1" smtClean="0"/>
              <a:t>savent</a:t>
            </a:r>
            <a:r>
              <a:rPr lang="es-PR" dirty="0" smtClean="0"/>
              <a:t> </a:t>
            </a:r>
            <a:r>
              <a:rPr lang="es-PR" dirty="0" err="1" smtClean="0"/>
              <a:t>pas</a:t>
            </a:r>
            <a:r>
              <a:rPr lang="es-PR" dirty="0" smtClean="0"/>
              <a:t> que </a:t>
            </a:r>
            <a:r>
              <a:rPr lang="es-PR" dirty="0" err="1" smtClean="0"/>
              <a:t>cette</a:t>
            </a:r>
            <a:r>
              <a:rPr lang="es-PR" dirty="0" smtClean="0"/>
              <a:t> </a:t>
            </a:r>
            <a:r>
              <a:rPr lang="es-PR" dirty="0" err="1" smtClean="0"/>
              <a:t>réaction</a:t>
            </a:r>
            <a:r>
              <a:rPr lang="es-PR" dirty="0" smtClean="0"/>
              <a:t> </a:t>
            </a:r>
            <a:r>
              <a:rPr lang="es-PR" dirty="0" err="1" smtClean="0"/>
              <a:t>sexuelle</a:t>
            </a:r>
            <a:r>
              <a:rPr lang="es-PR" dirty="0" smtClean="0"/>
              <a:t> </a:t>
            </a:r>
            <a:r>
              <a:rPr lang="es-PR" dirty="0" err="1" smtClean="0"/>
              <a:t>est</a:t>
            </a:r>
            <a:r>
              <a:rPr lang="es-PR" dirty="0" smtClean="0"/>
              <a:t> </a:t>
            </a:r>
            <a:r>
              <a:rPr lang="es-PR" dirty="0" err="1" smtClean="0"/>
              <a:t>automatique</a:t>
            </a:r>
            <a:r>
              <a:rPr lang="es-PR" dirty="0" smtClean="0"/>
              <a:t> </a:t>
            </a:r>
            <a:r>
              <a:rPr lang="es-PR" dirty="0" err="1" smtClean="0"/>
              <a:t>lors</a:t>
            </a:r>
            <a:r>
              <a:rPr lang="es-PR" dirty="0" smtClean="0"/>
              <a:t> </a:t>
            </a:r>
            <a:r>
              <a:rPr lang="es-PR" dirty="0" err="1" smtClean="0"/>
              <a:t>d’une</a:t>
            </a:r>
            <a:r>
              <a:rPr lang="es-PR" dirty="0" smtClean="0"/>
              <a:t> </a:t>
            </a:r>
            <a:r>
              <a:rPr lang="es-PR" dirty="0" err="1" smtClean="0"/>
              <a:t>stimulation</a:t>
            </a:r>
            <a:r>
              <a:rPr lang="es-PR" dirty="0" smtClean="0"/>
              <a:t> </a:t>
            </a:r>
            <a:r>
              <a:rPr lang="es-PR" dirty="0" err="1" smtClean="0"/>
              <a:t>sans</a:t>
            </a:r>
            <a:r>
              <a:rPr lang="es-PR" dirty="0" smtClean="0"/>
              <a:t> </a:t>
            </a:r>
            <a:r>
              <a:rPr lang="es-PR" dirty="0" err="1" smtClean="0"/>
              <a:t>aucun</a:t>
            </a:r>
            <a:r>
              <a:rPr lang="es-PR" dirty="0" smtClean="0"/>
              <a:t> </a:t>
            </a:r>
            <a:r>
              <a:rPr lang="es-PR" dirty="0" err="1" smtClean="0"/>
              <a:t>rapport</a:t>
            </a:r>
            <a:r>
              <a:rPr lang="es-PR" dirty="0" smtClean="0"/>
              <a:t> </a:t>
            </a:r>
            <a:r>
              <a:rPr lang="es-PR" dirty="0" err="1" smtClean="0"/>
              <a:t>avec</a:t>
            </a:r>
            <a:r>
              <a:rPr lang="es-PR" dirty="0" smtClean="0"/>
              <a:t> </a:t>
            </a:r>
            <a:r>
              <a:rPr lang="es-PR" dirty="0" err="1" smtClean="0"/>
              <a:t>l’orientation</a:t>
            </a:r>
            <a:r>
              <a:rPr lang="es-PR" dirty="0" smtClean="0"/>
              <a:t> </a:t>
            </a:r>
            <a:r>
              <a:rPr lang="es-PR" dirty="0" err="1" smtClean="0"/>
              <a:t>sexuelle</a:t>
            </a:r>
            <a:r>
              <a:rPr lang="es-PR" dirty="0" smtClean="0"/>
              <a:t>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010400" y="6248400"/>
            <a:ext cx="2036135" cy="26161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rot="19997692">
            <a:off x="7183249" y="798395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  <p:grpSp>
        <p:nvGrpSpPr>
          <p:cNvPr id="8" name="Group 7"/>
          <p:cNvGrpSpPr/>
          <p:nvPr/>
        </p:nvGrpSpPr>
        <p:grpSpPr>
          <a:xfrm>
            <a:off x="-213411" y="153650"/>
            <a:ext cx="1761075" cy="1446550"/>
            <a:chOff x="85702" y="148797"/>
            <a:chExt cx="1761075" cy="1446550"/>
          </a:xfrm>
        </p:grpSpPr>
        <p:sp>
          <p:nvSpPr>
            <p:cNvPr id="9" name="Rectangle 8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90593" y="220770"/>
              <a:ext cx="69975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32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</a:t>
              </a: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1828800" y="5943600"/>
            <a:ext cx="3276600" cy="707886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</p:spPr>
        <p:txBody>
          <a:bodyPr wrap="square" rtlCol="0">
            <a:spAutoFit/>
          </a:bodyPr>
          <a:lstStyle/>
          <a:p>
            <a:pPr algn="just"/>
            <a:r>
              <a:rPr lang="fr-FR" sz="2000" b="1" dirty="0" smtClean="0">
                <a:solidFill>
                  <a:schemeClr val="bg1"/>
                </a:solidFill>
              </a:rPr>
              <a:t>Un</a:t>
            </a:r>
            <a:r>
              <a:rPr lang="fr-FR" sz="2000" dirty="0" smtClean="0">
                <a:solidFill>
                  <a:schemeClr val="bg1"/>
                </a:solidFill>
              </a:rPr>
              <a:t> </a:t>
            </a:r>
            <a:r>
              <a:rPr lang="fr-FR" sz="2000" dirty="0" err="1" smtClean="0">
                <a:solidFill>
                  <a:schemeClr val="bg1"/>
                </a:solidFill>
              </a:rPr>
              <a:t>autoconcept</a:t>
            </a:r>
            <a:r>
              <a:rPr lang="fr-FR" sz="2000" dirty="0" smtClean="0">
                <a:solidFill>
                  <a:schemeClr val="bg1"/>
                </a:solidFill>
              </a:rPr>
              <a:t> </a:t>
            </a:r>
            <a:r>
              <a:rPr lang="fr-FR" sz="2000" b="1" dirty="0" smtClean="0">
                <a:solidFill>
                  <a:schemeClr val="bg1"/>
                </a:solidFill>
              </a:rPr>
              <a:t>SAIN</a:t>
            </a:r>
          </a:p>
          <a:p>
            <a:pPr algn="just"/>
            <a:r>
              <a:rPr lang="fr-FR" sz="2000" dirty="0" smtClean="0">
                <a:solidFill>
                  <a:schemeClr val="bg1"/>
                </a:solidFill>
              </a:rPr>
              <a:t>débute avec </a:t>
            </a:r>
            <a:r>
              <a:rPr lang="fr-FR" sz="2000" b="1" dirty="0" smtClean="0">
                <a:solidFill>
                  <a:schemeClr val="bg1"/>
                </a:solidFill>
              </a:rPr>
              <a:t>l’IMAGE</a:t>
            </a:r>
            <a:r>
              <a:rPr lang="fr-FR" sz="2000" dirty="0" smtClean="0">
                <a:solidFill>
                  <a:schemeClr val="bg1"/>
                </a:solidFill>
              </a:rPr>
              <a:t> </a:t>
            </a:r>
            <a:r>
              <a:rPr lang="fr-FR" sz="2000" b="1" dirty="0" smtClean="0">
                <a:solidFill>
                  <a:schemeClr val="bg1"/>
                </a:solidFill>
              </a:rPr>
              <a:t>DE SOI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62000" y="-228600"/>
            <a:ext cx="7543800" cy="1143000"/>
          </a:xfrm>
        </p:spPr>
        <p:txBody>
          <a:bodyPr>
            <a:noAutofit/>
          </a:bodyPr>
          <a:lstStyle/>
          <a:p>
            <a:r>
              <a:rPr lang="es-PR" b="1" dirty="0"/>
              <a:t>Un </a:t>
            </a:r>
            <a:r>
              <a:rPr lang="es-PR" b="1" dirty="0" err="1"/>
              <a:t>mot</a:t>
            </a:r>
            <a:r>
              <a:rPr lang="es-PR" b="1" dirty="0"/>
              <a:t> sur </a:t>
            </a:r>
            <a:r>
              <a:rPr lang="es-PR" b="1" dirty="0" err="1"/>
              <a:t>l’identité</a:t>
            </a:r>
            <a:r>
              <a:rPr lang="es-PR" b="1" dirty="0"/>
              <a:t> du </a:t>
            </a:r>
            <a:r>
              <a:rPr lang="es-PR" b="1" dirty="0" err="1"/>
              <a:t>genre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xmlns="" val="1032219593"/>
      </p:ext>
    </p:extLst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anet\Documents\Los primeros 7 a~os\TEMA 14  CERTIF MI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447800" y="1219200"/>
            <a:ext cx="6019800" cy="4525963"/>
          </a:xfrm>
        </p:spPr>
        <p:txBody>
          <a:bodyPr>
            <a:normAutofit/>
          </a:bodyPr>
          <a:lstStyle/>
          <a:p>
            <a:r>
              <a:rPr lang="es-PR" dirty="0" smtClean="0"/>
              <a:t>En cas </a:t>
            </a:r>
            <a:r>
              <a:rPr lang="es-PR" dirty="0" err="1" smtClean="0"/>
              <a:t>d’abus</a:t>
            </a:r>
            <a:r>
              <a:rPr lang="es-PR" dirty="0" smtClean="0"/>
              <a:t> </a:t>
            </a:r>
            <a:r>
              <a:rPr lang="es-PR" dirty="0" err="1" smtClean="0"/>
              <a:t>sexuel</a:t>
            </a:r>
            <a:r>
              <a:rPr lang="es-PR" dirty="0" smtClean="0"/>
              <a:t> de la </a:t>
            </a:r>
            <a:r>
              <a:rPr lang="es-PR" dirty="0" err="1" smtClean="0"/>
              <a:t>part</a:t>
            </a:r>
            <a:r>
              <a:rPr lang="es-PR" dirty="0" smtClean="0"/>
              <a:t> de </a:t>
            </a:r>
            <a:r>
              <a:rPr lang="es-PR" dirty="0" err="1" smtClean="0"/>
              <a:t>quelqu’un</a:t>
            </a:r>
            <a:r>
              <a:rPr lang="es-PR" dirty="0" smtClean="0"/>
              <a:t> du </a:t>
            </a:r>
            <a:r>
              <a:rPr lang="es-PR" dirty="0" err="1" smtClean="0"/>
              <a:t>sexe</a:t>
            </a:r>
            <a:r>
              <a:rPr lang="es-PR" dirty="0" smtClean="0"/>
              <a:t> </a:t>
            </a:r>
            <a:r>
              <a:rPr lang="es-PR" dirty="0" err="1" smtClean="0"/>
              <a:t>opposé</a:t>
            </a:r>
            <a:r>
              <a:rPr lang="es-PR" dirty="0" smtClean="0"/>
              <a:t>, </a:t>
            </a:r>
            <a:r>
              <a:rPr lang="es-PR" dirty="0" err="1" smtClean="0"/>
              <a:t>l’enfant</a:t>
            </a:r>
            <a:r>
              <a:rPr lang="es-PR" dirty="0" smtClean="0"/>
              <a:t> </a:t>
            </a:r>
            <a:r>
              <a:rPr lang="es-PR" dirty="0" err="1" smtClean="0"/>
              <a:t>peut</a:t>
            </a:r>
            <a:r>
              <a:rPr lang="es-PR" dirty="0" smtClean="0"/>
              <a:t> </a:t>
            </a:r>
            <a:r>
              <a:rPr lang="es-PR" dirty="0" err="1" smtClean="0"/>
              <a:t>développer</a:t>
            </a:r>
            <a:r>
              <a:rPr lang="es-PR" dirty="0" smtClean="0"/>
              <a:t> la </a:t>
            </a:r>
            <a:r>
              <a:rPr lang="es-PR" dirty="0" err="1" smtClean="0"/>
              <a:t>méfiance</a:t>
            </a:r>
            <a:r>
              <a:rPr lang="es-PR" dirty="0" smtClean="0"/>
              <a:t> vis à vis de ce </a:t>
            </a:r>
            <a:r>
              <a:rPr lang="es-PR" dirty="0" err="1" smtClean="0"/>
              <a:t>sexe</a:t>
            </a:r>
            <a:r>
              <a:rPr lang="es-PR" dirty="0" smtClean="0"/>
              <a:t>, et </a:t>
            </a:r>
            <a:r>
              <a:rPr lang="es-PR" dirty="0" err="1" smtClean="0"/>
              <a:t>tendre</a:t>
            </a:r>
            <a:r>
              <a:rPr lang="es-PR" dirty="0" smtClean="0"/>
              <a:t> à </a:t>
            </a:r>
            <a:r>
              <a:rPr lang="es-PR" dirty="0" err="1" smtClean="0"/>
              <a:t>rechercher</a:t>
            </a:r>
            <a:r>
              <a:rPr lang="es-PR" dirty="0" smtClean="0"/>
              <a:t> </a:t>
            </a:r>
            <a:r>
              <a:rPr lang="es-PR" dirty="0" err="1" smtClean="0"/>
              <a:t>l’intimité</a:t>
            </a:r>
            <a:r>
              <a:rPr lang="es-PR" dirty="0" smtClean="0"/>
              <a:t> de </a:t>
            </a:r>
            <a:r>
              <a:rPr lang="es-PR" dirty="0" err="1" smtClean="0"/>
              <a:t>personnes</a:t>
            </a:r>
            <a:r>
              <a:rPr lang="es-PR" dirty="0" smtClean="0"/>
              <a:t> du </a:t>
            </a:r>
            <a:r>
              <a:rPr lang="es-PR" dirty="0" err="1" smtClean="0"/>
              <a:t>même</a:t>
            </a:r>
            <a:r>
              <a:rPr lang="es-PR" dirty="0" smtClean="0"/>
              <a:t> </a:t>
            </a:r>
            <a:r>
              <a:rPr lang="es-PR" dirty="0" err="1" smtClean="0"/>
              <a:t>sexe</a:t>
            </a:r>
            <a:r>
              <a:rPr lang="es-PR" dirty="0" smtClean="0"/>
              <a:t> . </a:t>
            </a:r>
          </a:p>
          <a:p>
            <a:r>
              <a:rPr lang="es-PR" dirty="0" err="1" smtClean="0"/>
              <a:t>L’abus</a:t>
            </a:r>
            <a:r>
              <a:rPr lang="es-PR" dirty="0" smtClean="0"/>
              <a:t> </a:t>
            </a:r>
            <a:r>
              <a:rPr lang="es-PR" dirty="0" err="1" smtClean="0"/>
              <a:t>sexuel</a:t>
            </a:r>
            <a:r>
              <a:rPr lang="es-PR" dirty="0" smtClean="0"/>
              <a:t> </a:t>
            </a:r>
            <a:r>
              <a:rPr lang="es-PR" dirty="0" err="1" smtClean="0"/>
              <a:t>est</a:t>
            </a:r>
            <a:r>
              <a:rPr lang="es-PR" dirty="0" smtClean="0"/>
              <a:t> </a:t>
            </a:r>
            <a:r>
              <a:rPr lang="es-PR" dirty="0" err="1" smtClean="0"/>
              <a:t>souvent</a:t>
            </a:r>
            <a:r>
              <a:rPr lang="es-PR" dirty="0" smtClean="0"/>
              <a:t> la </a:t>
            </a:r>
            <a:r>
              <a:rPr lang="es-PR" dirty="0" err="1" smtClean="0"/>
              <a:t>racine</a:t>
            </a:r>
            <a:r>
              <a:rPr lang="es-PR" dirty="0" smtClean="0"/>
              <a:t> de la </a:t>
            </a:r>
            <a:r>
              <a:rPr lang="es-PR" dirty="0" err="1" smtClean="0"/>
              <a:t>confusion</a:t>
            </a:r>
            <a:r>
              <a:rPr lang="es-PR" dirty="0" smtClean="0"/>
              <a:t> de </a:t>
            </a:r>
            <a:r>
              <a:rPr lang="es-PR" dirty="0" err="1" smtClean="0"/>
              <a:t>genre</a:t>
            </a:r>
            <a:r>
              <a:rPr lang="es-PR" dirty="0" smtClean="0"/>
              <a:t>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010400" y="6248400"/>
            <a:ext cx="2036135" cy="26161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rot="19997692">
            <a:off x="7183249" y="798395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  <p:grpSp>
        <p:nvGrpSpPr>
          <p:cNvPr id="8" name="Group 7"/>
          <p:cNvGrpSpPr/>
          <p:nvPr/>
        </p:nvGrpSpPr>
        <p:grpSpPr>
          <a:xfrm>
            <a:off x="-213411" y="77450"/>
            <a:ext cx="1761075" cy="1446550"/>
            <a:chOff x="85702" y="148797"/>
            <a:chExt cx="1761075" cy="1446550"/>
          </a:xfrm>
        </p:grpSpPr>
        <p:sp>
          <p:nvSpPr>
            <p:cNvPr id="9" name="Rectangle 8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90593" y="220770"/>
              <a:ext cx="69975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32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</a:t>
              </a: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1828800" y="5943600"/>
            <a:ext cx="3276600" cy="707886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</p:spPr>
        <p:txBody>
          <a:bodyPr wrap="square" rtlCol="0">
            <a:spAutoFit/>
          </a:bodyPr>
          <a:lstStyle/>
          <a:p>
            <a:pPr algn="just"/>
            <a:r>
              <a:rPr lang="fr-FR" sz="2000" b="1" dirty="0" smtClean="0">
                <a:solidFill>
                  <a:schemeClr val="bg1"/>
                </a:solidFill>
              </a:rPr>
              <a:t>Un</a:t>
            </a:r>
            <a:r>
              <a:rPr lang="fr-FR" sz="2000" dirty="0" smtClean="0">
                <a:solidFill>
                  <a:schemeClr val="bg1"/>
                </a:solidFill>
              </a:rPr>
              <a:t> </a:t>
            </a:r>
            <a:r>
              <a:rPr lang="fr-FR" sz="2000" dirty="0" err="1" smtClean="0">
                <a:solidFill>
                  <a:schemeClr val="bg1"/>
                </a:solidFill>
              </a:rPr>
              <a:t>autoconcept</a:t>
            </a:r>
            <a:r>
              <a:rPr lang="fr-FR" sz="2000" dirty="0" smtClean="0">
                <a:solidFill>
                  <a:schemeClr val="bg1"/>
                </a:solidFill>
              </a:rPr>
              <a:t> </a:t>
            </a:r>
            <a:r>
              <a:rPr lang="fr-FR" sz="2000" b="1" dirty="0" smtClean="0">
                <a:solidFill>
                  <a:schemeClr val="bg1"/>
                </a:solidFill>
              </a:rPr>
              <a:t>SAIN</a:t>
            </a:r>
          </a:p>
          <a:p>
            <a:pPr algn="just"/>
            <a:r>
              <a:rPr lang="fr-FR" sz="2000" dirty="0" smtClean="0">
                <a:solidFill>
                  <a:schemeClr val="bg1"/>
                </a:solidFill>
              </a:rPr>
              <a:t>débute avec </a:t>
            </a:r>
            <a:r>
              <a:rPr lang="fr-FR" sz="2000" b="1" dirty="0" smtClean="0">
                <a:solidFill>
                  <a:schemeClr val="bg1"/>
                </a:solidFill>
              </a:rPr>
              <a:t>l’IMAGE</a:t>
            </a:r>
            <a:r>
              <a:rPr lang="fr-FR" sz="2000" dirty="0" smtClean="0">
                <a:solidFill>
                  <a:schemeClr val="bg1"/>
                </a:solidFill>
              </a:rPr>
              <a:t> </a:t>
            </a:r>
            <a:r>
              <a:rPr lang="fr-FR" sz="2000" b="1" dirty="0" smtClean="0">
                <a:solidFill>
                  <a:schemeClr val="bg1"/>
                </a:solidFill>
              </a:rPr>
              <a:t>DE SOI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14400" y="-228600"/>
            <a:ext cx="7543800" cy="1143000"/>
          </a:xfrm>
        </p:spPr>
        <p:txBody>
          <a:bodyPr>
            <a:noAutofit/>
          </a:bodyPr>
          <a:lstStyle/>
          <a:p>
            <a:r>
              <a:rPr lang="es-PR" b="1" dirty="0"/>
              <a:t>Un </a:t>
            </a:r>
            <a:r>
              <a:rPr lang="es-PR" b="1" dirty="0" err="1"/>
              <a:t>mot</a:t>
            </a:r>
            <a:r>
              <a:rPr lang="es-PR" b="1" dirty="0"/>
              <a:t> sur </a:t>
            </a:r>
            <a:r>
              <a:rPr lang="es-PR" b="1" dirty="0" err="1"/>
              <a:t>l’identité</a:t>
            </a:r>
            <a:r>
              <a:rPr lang="es-PR" b="1" dirty="0"/>
              <a:t> du </a:t>
            </a:r>
            <a:r>
              <a:rPr lang="es-PR" b="1" dirty="0" err="1"/>
              <a:t>genre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xmlns="" val="609038875"/>
      </p:ext>
    </p:extLst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anet\Documents\Los primeros 7 a~os\TEMA 14  CERTIF MI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371600" y="1265237"/>
            <a:ext cx="6096000" cy="4525963"/>
          </a:xfrm>
        </p:spPr>
        <p:txBody>
          <a:bodyPr>
            <a:normAutofit/>
          </a:bodyPr>
          <a:lstStyle/>
          <a:p>
            <a:r>
              <a:rPr lang="es-PR" dirty="0" err="1" smtClean="0"/>
              <a:t>Pour</a:t>
            </a:r>
            <a:r>
              <a:rPr lang="es-PR" dirty="0" smtClean="0"/>
              <a:t> </a:t>
            </a:r>
            <a:r>
              <a:rPr lang="es-PR" dirty="0" err="1" smtClean="0"/>
              <a:t>grandir</a:t>
            </a:r>
            <a:r>
              <a:rPr lang="es-PR" dirty="0" smtClean="0"/>
              <a:t> </a:t>
            </a:r>
            <a:r>
              <a:rPr lang="es-PR" dirty="0" err="1" smtClean="0"/>
              <a:t>avec</a:t>
            </a:r>
            <a:r>
              <a:rPr lang="es-PR" dirty="0" smtClean="0"/>
              <a:t> une </a:t>
            </a:r>
            <a:r>
              <a:rPr lang="es-PR" dirty="0" err="1" smtClean="0"/>
              <a:t>identité</a:t>
            </a:r>
            <a:r>
              <a:rPr lang="es-PR" dirty="0" smtClean="0"/>
              <a:t> de </a:t>
            </a:r>
            <a:r>
              <a:rPr lang="es-PR" dirty="0" err="1" smtClean="0"/>
              <a:t>genre</a:t>
            </a:r>
            <a:r>
              <a:rPr lang="es-PR" dirty="0" smtClean="0"/>
              <a:t> et une </a:t>
            </a:r>
            <a:r>
              <a:rPr lang="es-PR" dirty="0" err="1" smtClean="0"/>
              <a:t>saine</a:t>
            </a:r>
            <a:r>
              <a:rPr lang="es-PR" dirty="0" smtClean="0"/>
              <a:t> </a:t>
            </a:r>
            <a:r>
              <a:rPr lang="es-PR" dirty="0" err="1" smtClean="0"/>
              <a:t>image</a:t>
            </a:r>
            <a:r>
              <a:rPr lang="es-PR" dirty="0" smtClean="0"/>
              <a:t> de </a:t>
            </a:r>
            <a:r>
              <a:rPr lang="es-PR" dirty="0" err="1" smtClean="0"/>
              <a:t>soi</a:t>
            </a:r>
            <a:r>
              <a:rPr lang="es-PR" dirty="0" smtClean="0"/>
              <a:t>, les </a:t>
            </a:r>
            <a:r>
              <a:rPr lang="es-PR" dirty="0" err="1" smtClean="0"/>
              <a:t>petits</a:t>
            </a:r>
            <a:r>
              <a:rPr lang="es-PR" dirty="0" smtClean="0"/>
              <a:t> </a:t>
            </a:r>
            <a:r>
              <a:rPr lang="es-PR" dirty="0" err="1" smtClean="0"/>
              <a:t>enfants</a:t>
            </a:r>
            <a:r>
              <a:rPr lang="es-PR" dirty="0" smtClean="0"/>
              <a:t>, </a:t>
            </a:r>
            <a:r>
              <a:rPr lang="es-PR" dirty="0" err="1" smtClean="0"/>
              <a:t>surtout</a:t>
            </a:r>
            <a:r>
              <a:rPr lang="es-PR" dirty="0" smtClean="0"/>
              <a:t> </a:t>
            </a:r>
            <a:r>
              <a:rPr lang="es-PR" dirty="0" err="1" smtClean="0"/>
              <a:t>durant</a:t>
            </a:r>
            <a:r>
              <a:rPr lang="es-PR" dirty="0" smtClean="0"/>
              <a:t> les sept </a:t>
            </a:r>
            <a:r>
              <a:rPr lang="es-PR" dirty="0" err="1" smtClean="0"/>
              <a:t>premières</a:t>
            </a:r>
            <a:r>
              <a:rPr lang="es-PR" dirty="0" smtClean="0"/>
              <a:t>, </a:t>
            </a:r>
            <a:r>
              <a:rPr lang="es-PR" dirty="0" err="1" smtClean="0"/>
              <a:t>doivent</a:t>
            </a:r>
            <a:r>
              <a:rPr lang="es-PR" dirty="0" smtClean="0"/>
              <a:t> </a:t>
            </a:r>
            <a:r>
              <a:rPr lang="es-PR" dirty="0" err="1" smtClean="0"/>
              <a:t>avoir</a:t>
            </a:r>
            <a:r>
              <a:rPr lang="es-PR" dirty="0" smtClean="0"/>
              <a:t> </a:t>
            </a:r>
            <a:r>
              <a:rPr lang="es-PR" dirty="0" err="1" smtClean="0"/>
              <a:t>l’opportunité</a:t>
            </a:r>
            <a:r>
              <a:rPr lang="es-PR" dirty="0" smtClean="0"/>
              <a:t> de </a:t>
            </a:r>
            <a:r>
              <a:rPr lang="es-PR" dirty="0" err="1" smtClean="0"/>
              <a:t>voir</a:t>
            </a:r>
            <a:r>
              <a:rPr lang="es-PR" dirty="0" smtClean="0"/>
              <a:t> </a:t>
            </a:r>
            <a:r>
              <a:rPr lang="es-PR" dirty="0" err="1" smtClean="0"/>
              <a:t>leurs</a:t>
            </a:r>
            <a:r>
              <a:rPr lang="es-PR" dirty="0" smtClean="0"/>
              <a:t> </a:t>
            </a:r>
            <a:r>
              <a:rPr lang="es-PR" dirty="0" err="1" smtClean="0"/>
              <a:t>besoins</a:t>
            </a:r>
            <a:r>
              <a:rPr lang="es-PR" dirty="0" smtClean="0"/>
              <a:t> </a:t>
            </a:r>
            <a:r>
              <a:rPr lang="es-PR" dirty="0" err="1" smtClean="0"/>
              <a:t>affectifs</a:t>
            </a:r>
            <a:r>
              <a:rPr lang="es-PR" dirty="0" smtClean="0"/>
              <a:t> </a:t>
            </a:r>
            <a:r>
              <a:rPr lang="es-PR" dirty="0" err="1" smtClean="0"/>
              <a:t>comblés</a:t>
            </a:r>
            <a:r>
              <a:rPr lang="es-PR" dirty="0" smtClean="0"/>
              <a:t> </a:t>
            </a:r>
            <a:r>
              <a:rPr lang="es-PR" dirty="0" err="1" smtClean="0"/>
              <a:t>tant</a:t>
            </a:r>
            <a:r>
              <a:rPr lang="es-PR" dirty="0" smtClean="0"/>
              <a:t> par des </a:t>
            </a:r>
            <a:r>
              <a:rPr lang="es-PR" dirty="0" err="1" smtClean="0"/>
              <a:t>garçons</a:t>
            </a:r>
            <a:r>
              <a:rPr lang="es-PR" dirty="0" smtClean="0"/>
              <a:t> que par des </a:t>
            </a:r>
            <a:r>
              <a:rPr lang="es-PR" dirty="0" err="1" smtClean="0"/>
              <a:t>filles</a:t>
            </a:r>
            <a:r>
              <a:rPr lang="es-PR" dirty="0" smtClean="0"/>
              <a:t>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010400" y="6248400"/>
            <a:ext cx="2036135" cy="26161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rot="19997692">
            <a:off x="7183249" y="798395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  <p:grpSp>
        <p:nvGrpSpPr>
          <p:cNvPr id="8" name="Group 7"/>
          <p:cNvGrpSpPr/>
          <p:nvPr/>
        </p:nvGrpSpPr>
        <p:grpSpPr>
          <a:xfrm>
            <a:off x="-213411" y="4781"/>
            <a:ext cx="1761075" cy="1446550"/>
            <a:chOff x="85702" y="148797"/>
            <a:chExt cx="1761075" cy="1446550"/>
          </a:xfrm>
        </p:grpSpPr>
        <p:sp>
          <p:nvSpPr>
            <p:cNvPr id="9" name="Rectangle 8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90593" y="220770"/>
              <a:ext cx="69975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32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</a:t>
              </a: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1828800" y="5943600"/>
            <a:ext cx="3276600" cy="707886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</p:spPr>
        <p:txBody>
          <a:bodyPr wrap="square" rtlCol="0">
            <a:spAutoFit/>
          </a:bodyPr>
          <a:lstStyle/>
          <a:p>
            <a:pPr algn="just"/>
            <a:r>
              <a:rPr lang="fr-FR" sz="2000" b="1" dirty="0" smtClean="0">
                <a:solidFill>
                  <a:schemeClr val="bg1"/>
                </a:solidFill>
              </a:rPr>
              <a:t>Un</a:t>
            </a:r>
            <a:r>
              <a:rPr lang="fr-FR" sz="2000" dirty="0" smtClean="0">
                <a:solidFill>
                  <a:schemeClr val="bg1"/>
                </a:solidFill>
              </a:rPr>
              <a:t> </a:t>
            </a:r>
            <a:r>
              <a:rPr lang="fr-FR" sz="2000" dirty="0" err="1" smtClean="0">
                <a:solidFill>
                  <a:schemeClr val="bg1"/>
                </a:solidFill>
              </a:rPr>
              <a:t>autoconcept</a:t>
            </a:r>
            <a:r>
              <a:rPr lang="fr-FR" sz="2000" dirty="0" smtClean="0">
                <a:solidFill>
                  <a:schemeClr val="bg1"/>
                </a:solidFill>
              </a:rPr>
              <a:t> </a:t>
            </a:r>
            <a:r>
              <a:rPr lang="fr-FR" sz="2000" b="1" dirty="0" smtClean="0">
                <a:solidFill>
                  <a:schemeClr val="bg1"/>
                </a:solidFill>
              </a:rPr>
              <a:t>SAIN</a:t>
            </a:r>
          </a:p>
          <a:p>
            <a:pPr algn="just"/>
            <a:r>
              <a:rPr lang="fr-FR" sz="2000" dirty="0" smtClean="0">
                <a:solidFill>
                  <a:schemeClr val="bg1"/>
                </a:solidFill>
              </a:rPr>
              <a:t>débute avec </a:t>
            </a:r>
            <a:r>
              <a:rPr lang="fr-FR" sz="2000" b="1" dirty="0" smtClean="0">
                <a:solidFill>
                  <a:schemeClr val="bg1"/>
                </a:solidFill>
              </a:rPr>
              <a:t>l’IMAGE</a:t>
            </a:r>
            <a:r>
              <a:rPr lang="fr-FR" sz="2000" dirty="0" smtClean="0">
                <a:solidFill>
                  <a:schemeClr val="bg1"/>
                </a:solidFill>
              </a:rPr>
              <a:t> </a:t>
            </a:r>
            <a:r>
              <a:rPr lang="fr-FR" sz="2000" b="1" dirty="0" smtClean="0">
                <a:solidFill>
                  <a:schemeClr val="bg1"/>
                </a:solidFill>
              </a:rPr>
              <a:t>DE SOI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8200" y="-304800"/>
            <a:ext cx="7543800" cy="1143000"/>
          </a:xfrm>
        </p:spPr>
        <p:txBody>
          <a:bodyPr>
            <a:noAutofit/>
          </a:bodyPr>
          <a:lstStyle/>
          <a:p>
            <a:r>
              <a:rPr lang="es-PR" b="1" dirty="0"/>
              <a:t>Un </a:t>
            </a:r>
            <a:r>
              <a:rPr lang="es-PR" b="1" dirty="0" err="1"/>
              <a:t>mot</a:t>
            </a:r>
            <a:r>
              <a:rPr lang="es-PR" b="1" dirty="0"/>
              <a:t> sur </a:t>
            </a:r>
            <a:r>
              <a:rPr lang="es-PR" b="1" dirty="0" err="1"/>
              <a:t>l’identité</a:t>
            </a:r>
            <a:r>
              <a:rPr lang="es-PR" b="1" dirty="0"/>
              <a:t> du </a:t>
            </a:r>
            <a:r>
              <a:rPr lang="es-PR" b="1" dirty="0" err="1"/>
              <a:t>genre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xmlns="" val="1965937118"/>
      </p:ext>
    </p:extLst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anet\Documents\Los primeros 7 a~os\TEMA 14  CERTIF MI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371600" y="1295400"/>
            <a:ext cx="6096000" cy="4525963"/>
          </a:xfrm>
        </p:spPr>
        <p:txBody>
          <a:bodyPr>
            <a:normAutofit/>
          </a:bodyPr>
          <a:lstStyle/>
          <a:p>
            <a:r>
              <a:rPr lang="es-PR" dirty="0" err="1" smtClean="0"/>
              <a:t>Pour</a:t>
            </a:r>
            <a:r>
              <a:rPr lang="es-PR" dirty="0" smtClean="0"/>
              <a:t> </a:t>
            </a:r>
            <a:r>
              <a:rPr lang="es-PR" dirty="0" err="1" smtClean="0"/>
              <a:t>qu’un</a:t>
            </a:r>
            <a:r>
              <a:rPr lang="es-PR" dirty="0" smtClean="0"/>
              <a:t> </a:t>
            </a:r>
            <a:r>
              <a:rPr lang="es-PR" dirty="0" err="1" smtClean="0"/>
              <a:t>enfant</a:t>
            </a:r>
            <a:r>
              <a:rPr lang="es-PR" dirty="0" smtClean="0"/>
              <a:t> </a:t>
            </a:r>
            <a:r>
              <a:rPr lang="es-PR" dirty="0" err="1" smtClean="0"/>
              <a:t>grandisse</a:t>
            </a:r>
            <a:r>
              <a:rPr lang="es-PR" dirty="0" smtClean="0"/>
              <a:t> </a:t>
            </a:r>
            <a:r>
              <a:rPr lang="es-PR" dirty="0" err="1" smtClean="0"/>
              <a:t>avec</a:t>
            </a:r>
            <a:r>
              <a:rPr lang="es-PR" dirty="0" smtClean="0"/>
              <a:t> une </a:t>
            </a:r>
            <a:r>
              <a:rPr lang="es-PR" dirty="0" err="1" smtClean="0"/>
              <a:t>image</a:t>
            </a:r>
            <a:r>
              <a:rPr lang="es-PR" dirty="0" smtClean="0"/>
              <a:t> positive de </a:t>
            </a:r>
            <a:r>
              <a:rPr lang="es-PR" dirty="0" err="1" smtClean="0"/>
              <a:t>soi</a:t>
            </a:r>
            <a:r>
              <a:rPr lang="es-PR" dirty="0" smtClean="0"/>
              <a:t>, </a:t>
            </a:r>
            <a:r>
              <a:rPr lang="es-PR" dirty="0" err="1" smtClean="0"/>
              <a:t>il</a:t>
            </a:r>
            <a:r>
              <a:rPr lang="es-PR" dirty="0" smtClean="0"/>
              <a:t> </a:t>
            </a:r>
            <a:r>
              <a:rPr lang="es-PR" dirty="0" err="1" smtClean="0"/>
              <a:t>est</a:t>
            </a:r>
            <a:r>
              <a:rPr lang="es-PR" dirty="0" smtClean="0"/>
              <a:t> </a:t>
            </a:r>
            <a:r>
              <a:rPr lang="es-PR" dirty="0" err="1" smtClean="0"/>
              <a:t>précis</a:t>
            </a:r>
            <a:r>
              <a:rPr lang="es-PR" dirty="0" smtClean="0"/>
              <a:t> </a:t>
            </a:r>
            <a:r>
              <a:rPr lang="es-PR" dirty="0" err="1" smtClean="0"/>
              <a:t>qu’il</a:t>
            </a:r>
            <a:r>
              <a:rPr lang="es-PR" dirty="0" smtClean="0"/>
              <a:t> </a:t>
            </a:r>
            <a:r>
              <a:rPr lang="es-PR" dirty="0" err="1" smtClean="0"/>
              <a:t>soit</a:t>
            </a:r>
            <a:r>
              <a:rPr lang="es-PR" dirty="0" smtClean="0"/>
              <a:t> </a:t>
            </a:r>
            <a:r>
              <a:rPr lang="es-PR" dirty="0" err="1" smtClean="0"/>
              <a:t>pleinement</a:t>
            </a:r>
            <a:r>
              <a:rPr lang="es-PR" dirty="0" smtClean="0"/>
              <a:t> </a:t>
            </a:r>
            <a:r>
              <a:rPr lang="es-PR" dirty="0" err="1" smtClean="0"/>
              <a:t>accepté</a:t>
            </a:r>
            <a:r>
              <a:rPr lang="es-PR" dirty="0" smtClean="0"/>
              <a:t> et </a:t>
            </a:r>
            <a:r>
              <a:rPr lang="es-PR" dirty="0" err="1" smtClean="0"/>
              <a:t>aimé</a:t>
            </a:r>
            <a:r>
              <a:rPr lang="es-PR" dirty="0" smtClean="0"/>
              <a:t> </a:t>
            </a:r>
            <a:r>
              <a:rPr lang="es-PR" dirty="0" err="1" smtClean="0"/>
              <a:t>selon</a:t>
            </a:r>
            <a:r>
              <a:rPr lang="es-PR" dirty="0" smtClean="0"/>
              <a:t> son </a:t>
            </a:r>
            <a:r>
              <a:rPr lang="es-PR" dirty="0" err="1" smtClean="0"/>
              <a:t>genre</a:t>
            </a:r>
            <a:r>
              <a:rPr lang="es-PR" dirty="0" smtClean="0"/>
              <a:t> (non </a:t>
            </a:r>
            <a:r>
              <a:rPr lang="es-PR" dirty="0" err="1" smtClean="0"/>
              <a:t>selon</a:t>
            </a:r>
            <a:r>
              <a:rPr lang="es-PR" dirty="0" smtClean="0"/>
              <a:t> son </a:t>
            </a:r>
            <a:r>
              <a:rPr lang="es-PR" dirty="0" err="1" smtClean="0"/>
              <a:t>apparence</a:t>
            </a:r>
            <a:r>
              <a:rPr lang="es-PR" dirty="0" smtClean="0"/>
              <a:t>, </a:t>
            </a:r>
            <a:r>
              <a:rPr lang="es-PR" dirty="0" err="1" smtClean="0"/>
              <a:t>ses</a:t>
            </a:r>
            <a:r>
              <a:rPr lang="es-PR" dirty="0" smtClean="0"/>
              <a:t>  </a:t>
            </a:r>
            <a:r>
              <a:rPr lang="es-PR" dirty="0" err="1" smtClean="0"/>
              <a:t>intérêts</a:t>
            </a:r>
            <a:r>
              <a:rPr lang="es-PR" dirty="0" smtClean="0"/>
              <a:t> </a:t>
            </a:r>
            <a:r>
              <a:rPr lang="es-PR" dirty="0" err="1" smtClean="0"/>
              <a:t>ou</a:t>
            </a:r>
            <a:r>
              <a:rPr lang="es-PR" dirty="0" smtClean="0"/>
              <a:t> son </a:t>
            </a:r>
            <a:r>
              <a:rPr lang="es-PR" dirty="0" err="1" smtClean="0"/>
              <a:t>comportement</a:t>
            </a:r>
            <a:r>
              <a:rPr lang="es-PR" dirty="0" smtClean="0"/>
              <a:t>) par une </a:t>
            </a:r>
            <a:r>
              <a:rPr lang="es-PR" dirty="0" err="1" smtClean="0"/>
              <a:t>mère</a:t>
            </a:r>
            <a:r>
              <a:rPr lang="es-PR" dirty="0" smtClean="0"/>
              <a:t> et un </a:t>
            </a:r>
            <a:r>
              <a:rPr lang="es-PR" dirty="0" err="1" smtClean="0"/>
              <a:t>père</a:t>
            </a:r>
            <a:r>
              <a:rPr lang="es-PR" dirty="0" smtClean="0"/>
              <a:t> </a:t>
            </a:r>
            <a:r>
              <a:rPr lang="es-PR" dirty="0" err="1" smtClean="0"/>
              <a:t>ou</a:t>
            </a:r>
            <a:r>
              <a:rPr lang="es-PR" dirty="0" smtClean="0"/>
              <a:t> </a:t>
            </a:r>
            <a:r>
              <a:rPr lang="es-PR" dirty="0" err="1" smtClean="0"/>
              <a:t>gardien</a:t>
            </a:r>
            <a:r>
              <a:rPr lang="es-PR" dirty="0" smtClean="0"/>
              <a:t> </a:t>
            </a:r>
            <a:r>
              <a:rPr lang="es-PR" dirty="0" err="1" smtClean="0"/>
              <a:t>aimant</a:t>
            </a:r>
            <a:r>
              <a:rPr lang="es-PR" dirty="0" smtClean="0"/>
              <a:t> et </a:t>
            </a:r>
            <a:r>
              <a:rPr lang="es-PR" dirty="0" err="1" smtClean="0"/>
              <a:t>aimable</a:t>
            </a:r>
            <a:r>
              <a:rPr lang="es-PR" dirty="0" smtClean="0"/>
              <a:t>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010400" y="6248400"/>
            <a:ext cx="2036135" cy="26161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rot="19997692">
            <a:off x="7183249" y="798395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  <p:grpSp>
        <p:nvGrpSpPr>
          <p:cNvPr id="8" name="Group 7"/>
          <p:cNvGrpSpPr/>
          <p:nvPr/>
        </p:nvGrpSpPr>
        <p:grpSpPr>
          <a:xfrm>
            <a:off x="-213411" y="153650"/>
            <a:ext cx="1761075" cy="1446550"/>
            <a:chOff x="85702" y="148797"/>
            <a:chExt cx="1761075" cy="1446550"/>
          </a:xfrm>
        </p:grpSpPr>
        <p:sp>
          <p:nvSpPr>
            <p:cNvPr id="9" name="Rectangle 8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90593" y="220770"/>
              <a:ext cx="69975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32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</a:t>
              </a: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1828800" y="5943600"/>
            <a:ext cx="3276600" cy="707886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</p:spPr>
        <p:txBody>
          <a:bodyPr wrap="square" rtlCol="0">
            <a:spAutoFit/>
          </a:bodyPr>
          <a:lstStyle/>
          <a:p>
            <a:pPr algn="just"/>
            <a:r>
              <a:rPr lang="fr-FR" sz="2000" b="1" dirty="0" smtClean="0">
                <a:solidFill>
                  <a:schemeClr val="bg1"/>
                </a:solidFill>
              </a:rPr>
              <a:t>Un</a:t>
            </a:r>
            <a:r>
              <a:rPr lang="fr-FR" sz="2000" dirty="0" smtClean="0">
                <a:solidFill>
                  <a:schemeClr val="bg1"/>
                </a:solidFill>
              </a:rPr>
              <a:t> </a:t>
            </a:r>
            <a:r>
              <a:rPr lang="fr-FR" sz="2000" dirty="0" err="1" smtClean="0">
                <a:solidFill>
                  <a:schemeClr val="bg1"/>
                </a:solidFill>
              </a:rPr>
              <a:t>autoconcept</a:t>
            </a:r>
            <a:r>
              <a:rPr lang="fr-FR" sz="2000" dirty="0" smtClean="0">
                <a:solidFill>
                  <a:schemeClr val="bg1"/>
                </a:solidFill>
              </a:rPr>
              <a:t> </a:t>
            </a:r>
            <a:r>
              <a:rPr lang="fr-FR" sz="2000" b="1" dirty="0" smtClean="0">
                <a:solidFill>
                  <a:schemeClr val="bg1"/>
                </a:solidFill>
              </a:rPr>
              <a:t>SAIN</a:t>
            </a:r>
          </a:p>
          <a:p>
            <a:pPr algn="just"/>
            <a:r>
              <a:rPr lang="fr-FR" sz="2000" dirty="0" smtClean="0">
                <a:solidFill>
                  <a:schemeClr val="bg1"/>
                </a:solidFill>
              </a:rPr>
              <a:t>débute avec </a:t>
            </a:r>
            <a:r>
              <a:rPr lang="fr-FR" sz="2000" b="1" dirty="0" smtClean="0">
                <a:solidFill>
                  <a:schemeClr val="bg1"/>
                </a:solidFill>
              </a:rPr>
              <a:t>l’IMAGE</a:t>
            </a:r>
            <a:r>
              <a:rPr lang="fr-FR" sz="2000" dirty="0" smtClean="0">
                <a:solidFill>
                  <a:schemeClr val="bg1"/>
                </a:solidFill>
              </a:rPr>
              <a:t> </a:t>
            </a:r>
            <a:r>
              <a:rPr lang="fr-FR" sz="2000" b="1" dirty="0" smtClean="0">
                <a:solidFill>
                  <a:schemeClr val="bg1"/>
                </a:solidFill>
              </a:rPr>
              <a:t>DE SOI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85800" y="-228600"/>
            <a:ext cx="7543800" cy="1143000"/>
          </a:xfrm>
        </p:spPr>
        <p:txBody>
          <a:bodyPr>
            <a:noAutofit/>
          </a:bodyPr>
          <a:lstStyle/>
          <a:p>
            <a:r>
              <a:rPr lang="es-PR" b="1" dirty="0"/>
              <a:t>Un </a:t>
            </a:r>
            <a:r>
              <a:rPr lang="es-PR" b="1" dirty="0" err="1"/>
              <a:t>mot</a:t>
            </a:r>
            <a:r>
              <a:rPr lang="es-PR" b="1" dirty="0"/>
              <a:t> sur </a:t>
            </a:r>
            <a:r>
              <a:rPr lang="es-PR" b="1" dirty="0" err="1"/>
              <a:t>l’identité</a:t>
            </a:r>
            <a:r>
              <a:rPr lang="es-PR" b="1" dirty="0"/>
              <a:t> du </a:t>
            </a:r>
            <a:r>
              <a:rPr lang="es-PR" b="1" dirty="0" err="1"/>
              <a:t>genre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xmlns="" val="3999696146"/>
      </p:ext>
    </p:extLst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anet\Documents\Los primeros 7 a~os\TEMA 14  CERTIF MI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295399" y="1295400"/>
            <a:ext cx="6324601" cy="4525963"/>
          </a:xfrm>
        </p:spPr>
        <p:txBody>
          <a:bodyPr>
            <a:normAutofit lnSpcReduction="10000"/>
          </a:bodyPr>
          <a:lstStyle/>
          <a:p>
            <a:r>
              <a:rPr lang="es-PR" dirty="0" smtClean="0"/>
              <a:t>Le </a:t>
            </a:r>
            <a:r>
              <a:rPr lang="es-PR" dirty="0" err="1" smtClean="0"/>
              <a:t>principe</a:t>
            </a:r>
            <a:r>
              <a:rPr lang="es-PR" dirty="0" smtClean="0"/>
              <a:t> </a:t>
            </a:r>
            <a:r>
              <a:rPr lang="es-PR" dirty="0" err="1" smtClean="0"/>
              <a:t>est</a:t>
            </a:r>
            <a:r>
              <a:rPr lang="es-PR" dirty="0" smtClean="0"/>
              <a:t>: La </a:t>
            </a:r>
            <a:r>
              <a:rPr lang="es-PR" dirty="0" err="1" smtClean="0"/>
              <a:t>supériorité</a:t>
            </a:r>
            <a:r>
              <a:rPr lang="es-PR" dirty="0" smtClean="0"/>
              <a:t> et </a:t>
            </a:r>
            <a:r>
              <a:rPr lang="es-PR" dirty="0" err="1" smtClean="0"/>
              <a:t>l’infériorité</a:t>
            </a:r>
            <a:r>
              <a:rPr lang="es-PR" dirty="0" smtClean="0"/>
              <a:t> </a:t>
            </a:r>
            <a:r>
              <a:rPr lang="es-PR" dirty="0" err="1" smtClean="0"/>
              <a:t>ont</a:t>
            </a:r>
            <a:r>
              <a:rPr lang="es-PR" dirty="0" smtClean="0"/>
              <a:t> la </a:t>
            </a:r>
            <a:r>
              <a:rPr lang="es-PR" dirty="0" err="1" smtClean="0"/>
              <a:t>même</a:t>
            </a:r>
            <a:r>
              <a:rPr lang="es-PR" dirty="0" smtClean="0"/>
              <a:t> </a:t>
            </a:r>
            <a:r>
              <a:rPr lang="es-PR" dirty="0" err="1" smtClean="0"/>
              <a:t>racine</a:t>
            </a:r>
            <a:r>
              <a:rPr lang="es-PR" dirty="0" smtClean="0"/>
              <a:t> – une </a:t>
            </a:r>
            <a:r>
              <a:rPr lang="es-PR" dirty="0" err="1" smtClean="0"/>
              <a:t>valeur</a:t>
            </a:r>
            <a:r>
              <a:rPr lang="es-PR" dirty="0" smtClean="0"/>
              <a:t> </a:t>
            </a:r>
            <a:r>
              <a:rPr lang="es-PR" dirty="0" err="1" smtClean="0"/>
              <a:t>personnelle</a:t>
            </a:r>
            <a:r>
              <a:rPr lang="es-PR" dirty="0" smtClean="0"/>
              <a:t> </a:t>
            </a:r>
            <a:r>
              <a:rPr lang="es-PR" dirty="0" err="1" smtClean="0"/>
              <a:t>pauvre</a:t>
            </a:r>
            <a:r>
              <a:rPr lang="es-PR" dirty="0" smtClean="0"/>
              <a:t>– et </a:t>
            </a:r>
            <a:r>
              <a:rPr lang="es-PR" dirty="0" err="1" smtClean="0"/>
              <a:t>conduisent</a:t>
            </a:r>
            <a:r>
              <a:rPr lang="es-PR" dirty="0" smtClean="0"/>
              <a:t> à la </a:t>
            </a:r>
            <a:r>
              <a:rPr lang="es-PR" dirty="0" err="1" smtClean="0"/>
              <a:t>même</a:t>
            </a:r>
            <a:r>
              <a:rPr lang="es-PR" dirty="0" smtClean="0"/>
              <a:t> fin: </a:t>
            </a:r>
            <a:r>
              <a:rPr lang="es-PR" dirty="0" err="1" smtClean="0"/>
              <a:t>excès</a:t>
            </a:r>
            <a:r>
              <a:rPr lang="es-PR" dirty="0" smtClean="0"/>
              <a:t> de </a:t>
            </a:r>
            <a:r>
              <a:rPr lang="es-PR" dirty="0" err="1" smtClean="0"/>
              <a:t>préoccupation</a:t>
            </a:r>
            <a:r>
              <a:rPr lang="es-PR" dirty="0" smtClean="0"/>
              <a:t> de </a:t>
            </a:r>
            <a:r>
              <a:rPr lang="es-PR" dirty="0" err="1" smtClean="0"/>
              <a:t>soi</a:t>
            </a:r>
            <a:r>
              <a:rPr lang="es-PR" dirty="0" smtClean="0"/>
              <a:t>.</a:t>
            </a:r>
          </a:p>
          <a:p>
            <a:r>
              <a:rPr lang="es-PR" dirty="0" err="1" smtClean="0"/>
              <a:t>Tant</a:t>
            </a:r>
            <a:r>
              <a:rPr lang="es-PR" dirty="0" smtClean="0"/>
              <a:t> le </a:t>
            </a:r>
            <a:r>
              <a:rPr lang="es-PR" dirty="0" err="1" smtClean="0"/>
              <a:t>sentiment</a:t>
            </a:r>
            <a:r>
              <a:rPr lang="es-PR" dirty="0" smtClean="0"/>
              <a:t> </a:t>
            </a:r>
            <a:r>
              <a:rPr lang="es-PR" dirty="0" err="1" smtClean="0"/>
              <a:t>d’infériorité</a:t>
            </a:r>
            <a:r>
              <a:rPr lang="es-PR" dirty="0" smtClean="0"/>
              <a:t> que  </a:t>
            </a:r>
            <a:r>
              <a:rPr lang="es-PR" dirty="0" err="1" smtClean="0"/>
              <a:t>celui</a:t>
            </a:r>
            <a:r>
              <a:rPr lang="es-PR" dirty="0" smtClean="0"/>
              <a:t> de </a:t>
            </a:r>
            <a:r>
              <a:rPr lang="es-PR" dirty="0" err="1" smtClean="0"/>
              <a:t>supériorité</a:t>
            </a:r>
            <a:r>
              <a:rPr lang="es-PR" dirty="0" smtClean="0"/>
              <a:t> </a:t>
            </a:r>
            <a:r>
              <a:rPr lang="es-PR" dirty="0" err="1" smtClean="0"/>
              <a:t>viennent</a:t>
            </a:r>
            <a:r>
              <a:rPr lang="es-PR" dirty="0" smtClean="0"/>
              <a:t> de la </a:t>
            </a:r>
            <a:r>
              <a:rPr lang="es-PR" dirty="0" err="1" smtClean="0"/>
              <a:t>même</a:t>
            </a:r>
            <a:r>
              <a:rPr lang="es-PR" dirty="0" smtClean="0"/>
              <a:t> origine: une estime de </a:t>
            </a:r>
            <a:r>
              <a:rPr lang="es-PR" dirty="0" err="1" smtClean="0"/>
              <a:t>soi</a:t>
            </a:r>
            <a:r>
              <a:rPr lang="es-PR" dirty="0" smtClean="0"/>
              <a:t> </a:t>
            </a:r>
            <a:r>
              <a:rPr lang="es-PR" dirty="0" err="1" smtClean="0"/>
              <a:t>très</a:t>
            </a:r>
            <a:r>
              <a:rPr lang="es-PR" dirty="0" smtClean="0"/>
              <a:t> </a:t>
            </a:r>
            <a:r>
              <a:rPr lang="es-PR" dirty="0" err="1" smtClean="0"/>
              <a:t>basse</a:t>
            </a:r>
            <a:r>
              <a:rPr lang="es-PR" dirty="0" smtClean="0"/>
              <a:t>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010400" y="6248400"/>
            <a:ext cx="2036135" cy="26161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rot="19997692">
            <a:off x="7183249" y="798395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  <p:grpSp>
        <p:nvGrpSpPr>
          <p:cNvPr id="8" name="Group 7"/>
          <p:cNvGrpSpPr/>
          <p:nvPr/>
        </p:nvGrpSpPr>
        <p:grpSpPr>
          <a:xfrm>
            <a:off x="-213411" y="153650"/>
            <a:ext cx="1761075" cy="1446550"/>
            <a:chOff x="85702" y="148797"/>
            <a:chExt cx="1761075" cy="1446550"/>
          </a:xfrm>
        </p:grpSpPr>
        <p:sp>
          <p:nvSpPr>
            <p:cNvPr id="9" name="Rectangle 8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90593" y="220770"/>
              <a:ext cx="69975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32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</a:t>
              </a: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1828800" y="5943600"/>
            <a:ext cx="3276600" cy="707886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</p:spPr>
        <p:txBody>
          <a:bodyPr wrap="square" rtlCol="0">
            <a:spAutoFit/>
          </a:bodyPr>
          <a:lstStyle/>
          <a:p>
            <a:pPr algn="just"/>
            <a:r>
              <a:rPr lang="fr-FR" sz="2000" b="1" dirty="0" smtClean="0">
                <a:solidFill>
                  <a:schemeClr val="bg1"/>
                </a:solidFill>
              </a:rPr>
              <a:t>Un</a:t>
            </a:r>
            <a:r>
              <a:rPr lang="fr-FR" sz="2000" dirty="0" smtClean="0">
                <a:solidFill>
                  <a:schemeClr val="bg1"/>
                </a:solidFill>
              </a:rPr>
              <a:t> </a:t>
            </a:r>
            <a:r>
              <a:rPr lang="fr-FR" sz="2000" dirty="0" err="1" smtClean="0">
                <a:solidFill>
                  <a:schemeClr val="bg1"/>
                </a:solidFill>
              </a:rPr>
              <a:t>autoconcept</a:t>
            </a:r>
            <a:r>
              <a:rPr lang="fr-FR" sz="2000" dirty="0" smtClean="0">
                <a:solidFill>
                  <a:schemeClr val="bg1"/>
                </a:solidFill>
              </a:rPr>
              <a:t> </a:t>
            </a:r>
            <a:r>
              <a:rPr lang="fr-FR" sz="2000" b="1" dirty="0" smtClean="0">
                <a:solidFill>
                  <a:schemeClr val="bg1"/>
                </a:solidFill>
              </a:rPr>
              <a:t>SAIN</a:t>
            </a:r>
          </a:p>
          <a:p>
            <a:pPr algn="just"/>
            <a:r>
              <a:rPr lang="fr-FR" sz="2000" dirty="0" smtClean="0">
                <a:solidFill>
                  <a:schemeClr val="bg1"/>
                </a:solidFill>
              </a:rPr>
              <a:t>débute avec </a:t>
            </a:r>
            <a:r>
              <a:rPr lang="fr-FR" sz="2000" b="1" dirty="0" smtClean="0">
                <a:solidFill>
                  <a:schemeClr val="bg1"/>
                </a:solidFill>
              </a:rPr>
              <a:t>l’IMAGE</a:t>
            </a:r>
            <a:r>
              <a:rPr lang="fr-FR" sz="2000" dirty="0" smtClean="0">
                <a:solidFill>
                  <a:schemeClr val="bg1"/>
                </a:solidFill>
              </a:rPr>
              <a:t> </a:t>
            </a:r>
            <a:r>
              <a:rPr lang="fr-FR" sz="2000" b="1" dirty="0" smtClean="0">
                <a:solidFill>
                  <a:schemeClr val="bg1"/>
                </a:solidFill>
              </a:rPr>
              <a:t>DE SOI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s-PR" sz="4000" b="1" dirty="0" err="1"/>
              <a:t>Opinion</a:t>
            </a:r>
            <a:r>
              <a:rPr lang="es-PR" sz="4000" b="1" dirty="0"/>
              <a:t> de </a:t>
            </a:r>
            <a:r>
              <a:rPr lang="es-PR" sz="4000" b="1" dirty="0" err="1"/>
              <a:t>soi</a:t>
            </a:r>
            <a:r>
              <a:rPr lang="es-PR" sz="4000" b="1" dirty="0"/>
              <a:t> &amp; </a:t>
            </a:r>
            <a:r>
              <a:rPr lang="es-PR" sz="4000" b="1" dirty="0" err="1"/>
              <a:t>lmage</a:t>
            </a:r>
            <a:r>
              <a:rPr lang="es-PR" sz="4000" b="1" dirty="0"/>
              <a:t> de </a:t>
            </a:r>
            <a:r>
              <a:rPr lang="es-PR" sz="4000" b="1" dirty="0" err="1"/>
              <a:t>soi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xmlns="" val="3046710217"/>
      </p:ext>
    </p:extLst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anet\Documents\Los primeros 7 a~os\TEMA 14  CERTIF MI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333499" y="1166018"/>
            <a:ext cx="6286501" cy="4525963"/>
          </a:xfrm>
        </p:spPr>
        <p:txBody>
          <a:bodyPr>
            <a:normAutofit fontScale="92500" lnSpcReduction="10000"/>
          </a:bodyPr>
          <a:lstStyle/>
          <a:p>
            <a:r>
              <a:rPr lang="es-PR" dirty="0" smtClean="0"/>
              <a:t>Ces </a:t>
            </a:r>
            <a:r>
              <a:rPr lang="es-PR" dirty="0" err="1" smtClean="0"/>
              <a:t>complexes</a:t>
            </a:r>
            <a:r>
              <a:rPr lang="es-PR" dirty="0" smtClean="0"/>
              <a:t> </a:t>
            </a:r>
            <a:r>
              <a:rPr lang="es-PR" dirty="0" err="1" smtClean="0"/>
              <a:t>conduisent</a:t>
            </a:r>
            <a:r>
              <a:rPr lang="es-PR" dirty="0" smtClean="0"/>
              <a:t> </a:t>
            </a:r>
            <a:r>
              <a:rPr lang="es-PR" dirty="0" err="1" smtClean="0"/>
              <a:t>au</a:t>
            </a:r>
            <a:r>
              <a:rPr lang="es-PR" dirty="0" smtClean="0"/>
              <a:t> </a:t>
            </a:r>
            <a:r>
              <a:rPr lang="es-PR" dirty="0" err="1" smtClean="0"/>
              <a:t>même</a:t>
            </a:r>
            <a:r>
              <a:rPr lang="es-PR" dirty="0" smtClean="0"/>
              <a:t> </a:t>
            </a:r>
            <a:r>
              <a:rPr lang="es-PR" dirty="0" err="1" smtClean="0"/>
              <a:t>résultat</a:t>
            </a:r>
            <a:r>
              <a:rPr lang="es-PR" dirty="0" smtClean="0"/>
              <a:t>, </a:t>
            </a:r>
            <a:r>
              <a:rPr lang="es-PR" dirty="0" err="1" smtClean="0"/>
              <a:t>excès</a:t>
            </a:r>
            <a:r>
              <a:rPr lang="es-PR" dirty="0" smtClean="0"/>
              <a:t> de </a:t>
            </a:r>
            <a:r>
              <a:rPr lang="es-PR" dirty="0" err="1" smtClean="0"/>
              <a:t>préoccupation</a:t>
            </a:r>
            <a:r>
              <a:rPr lang="es-PR" dirty="0" smtClean="0"/>
              <a:t> de </a:t>
            </a:r>
            <a:r>
              <a:rPr lang="es-PR" dirty="0" err="1" smtClean="0"/>
              <a:t>soi</a:t>
            </a:r>
            <a:r>
              <a:rPr lang="es-PR" dirty="0" smtClean="0"/>
              <a:t>.</a:t>
            </a:r>
          </a:p>
          <a:p>
            <a:r>
              <a:rPr lang="es-PR" dirty="0" smtClean="0"/>
              <a:t>Les </a:t>
            </a:r>
            <a:r>
              <a:rPr lang="es-PR" dirty="0" err="1" smtClean="0"/>
              <a:t>enfants</a:t>
            </a:r>
            <a:r>
              <a:rPr lang="es-PR" dirty="0" smtClean="0"/>
              <a:t> </a:t>
            </a:r>
            <a:r>
              <a:rPr lang="es-PR" dirty="0" err="1" smtClean="0"/>
              <a:t>qui</a:t>
            </a:r>
            <a:r>
              <a:rPr lang="es-PR" dirty="0" smtClean="0"/>
              <a:t> </a:t>
            </a:r>
            <a:r>
              <a:rPr lang="es-PR" dirty="0" err="1" smtClean="0"/>
              <a:t>ne</a:t>
            </a:r>
            <a:r>
              <a:rPr lang="es-PR" dirty="0" smtClean="0"/>
              <a:t> se </a:t>
            </a:r>
            <a:r>
              <a:rPr lang="es-PR" dirty="0" err="1" smtClean="0"/>
              <a:t>sentent</a:t>
            </a:r>
            <a:r>
              <a:rPr lang="es-PR" dirty="0" smtClean="0"/>
              <a:t> </a:t>
            </a:r>
            <a:r>
              <a:rPr lang="es-PR" dirty="0" err="1" smtClean="0"/>
              <a:t>pas</a:t>
            </a:r>
            <a:r>
              <a:rPr lang="es-PR" dirty="0" smtClean="0"/>
              <a:t> bien en </a:t>
            </a:r>
            <a:r>
              <a:rPr lang="es-PR" dirty="0" err="1" smtClean="0"/>
              <a:t>eux-mêmes</a:t>
            </a:r>
            <a:r>
              <a:rPr lang="es-PR" dirty="0" smtClean="0"/>
              <a:t> </a:t>
            </a:r>
            <a:r>
              <a:rPr lang="es-PR" dirty="0" err="1" smtClean="0"/>
              <a:t>finissent</a:t>
            </a:r>
            <a:r>
              <a:rPr lang="es-PR" dirty="0" smtClean="0"/>
              <a:t> par </a:t>
            </a:r>
            <a:r>
              <a:rPr lang="es-PR" dirty="0" err="1" smtClean="0"/>
              <a:t>passer</a:t>
            </a:r>
            <a:r>
              <a:rPr lang="es-PR" dirty="0" smtClean="0"/>
              <a:t> </a:t>
            </a:r>
            <a:r>
              <a:rPr lang="es-PR" dirty="0" err="1" smtClean="0"/>
              <a:t>beaucoup</a:t>
            </a:r>
            <a:r>
              <a:rPr lang="es-PR" dirty="0" smtClean="0"/>
              <a:t> de </a:t>
            </a:r>
            <a:r>
              <a:rPr lang="es-PR" dirty="0" err="1" smtClean="0"/>
              <a:t>temps</a:t>
            </a:r>
            <a:r>
              <a:rPr lang="es-PR" dirty="0" smtClean="0"/>
              <a:t> à </a:t>
            </a:r>
            <a:r>
              <a:rPr lang="es-PR" dirty="0" err="1" smtClean="0"/>
              <a:t>ne</a:t>
            </a:r>
            <a:r>
              <a:rPr lang="es-PR" dirty="0" smtClean="0"/>
              <a:t> </a:t>
            </a:r>
            <a:r>
              <a:rPr lang="es-PR" dirty="0" err="1" smtClean="0"/>
              <a:t>penser</a:t>
            </a:r>
            <a:r>
              <a:rPr lang="es-PR" dirty="0" smtClean="0"/>
              <a:t> </a:t>
            </a:r>
            <a:r>
              <a:rPr lang="es-PR" dirty="0" err="1" smtClean="0"/>
              <a:t>qu’à</a:t>
            </a:r>
            <a:r>
              <a:rPr lang="es-PR" dirty="0" smtClean="0"/>
              <a:t> </a:t>
            </a:r>
            <a:r>
              <a:rPr lang="es-PR" dirty="0" err="1" smtClean="0"/>
              <a:t>eux-mêmes</a:t>
            </a:r>
            <a:r>
              <a:rPr lang="es-PR" dirty="0" smtClean="0"/>
              <a:t>.  </a:t>
            </a:r>
          </a:p>
          <a:p>
            <a:r>
              <a:rPr lang="es-PR" dirty="0" err="1" smtClean="0"/>
              <a:t>Ils</a:t>
            </a:r>
            <a:r>
              <a:rPr lang="es-PR" dirty="0" smtClean="0"/>
              <a:t> </a:t>
            </a:r>
            <a:r>
              <a:rPr lang="es-PR" dirty="0" err="1" smtClean="0"/>
              <a:t>deviennent</a:t>
            </a:r>
            <a:r>
              <a:rPr lang="es-PR" dirty="0" smtClean="0"/>
              <a:t> </a:t>
            </a:r>
            <a:r>
              <a:rPr lang="es-PR" dirty="0" err="1" smtClean="0"/>
              <a:t>égocentriques</a:t>
            </a:r>
            <a:r>
              <a:rPr lang="es-PR" dirty="0" smtClean="0"/>
              <a:t>, se </a:t>
            </a:r>
            <a:r>
              <a:rPr lang="es-PR" dirty="0" err="1" smtClean="0"/>
              <a:t>font</a:t>
            </a:r>
            <a:r>
              <a:rPr lang="es-PR" dirty="0" smtClean="0"/>
              <a:t> en </a:t>
            </a:r>
            <a:r>
              <a:rPr lang="es-PR" dirty="0" err="1" smtClean="0"/>
              <a:t>quelque</a:t>
            </a:r>
            <a:r>
              <a:rPr lang="es-PR" dirty="0" smtClean="0"/>
              <a:t> </a:t>
            </a:r>
            <a:r>
              <a:rPr lang="es-PR" dirty="0" err="1" smtClean="0"/>
              <a:t>sorte</a:t>
            </a:r>
            <a:r>
              <a:rPr lang="es-PR" dirty="0" smtClean="0"/>
              <a:t> le centre du monde. 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010400" y="6248400"/>
            <a:ext cx="2036135" cy="26161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rot="19997692">
            <a:off x="7183249" y="798395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  <p:grpSp>
        <p:nvGrpSpPr>
          <p:cNvPr id="8" name="Group 7"/>
          <p:cNvGrpSpPr/>
          <p:nvPr/>
        </p:nvGrpSpPr>
        <p:grpSpPr>
          <a:xfrm>
            <a:off x="-213411" y="153650"/>
            <a:ext cx="1761075" cy="1446550"/>
            <a:chOff x="85702" y="148797"/>
            <a:chExt cx="1761075" cy="1446550"/>
          </a:xfrm>
        </p:grpSpPr>
        <p:sp>
          <p:nvSpPr>
            <p:cNvPr id="9" name="Rectangle 8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90593" y="220770"/>
              <a:ext cx="69975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32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</a:t>
              </a: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1828800" y="5943600"/>
            <a:ext cx="3276600" cy="707886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</p:spPr>
        <p:txBody>
          <a:bodyPr wrap="square" rtlCol="0">
            <a:spAutoFit/>
          </a:bodyPr>
          <a:lstStyle/>
          <a:p>
            <a:pPr algn="just"/>
            <a:r>
              <a:rPr lang="fr-FR" sz="2000" b="1" dirty="0" smtClean="0">
                <a:solidFill>
                  <a:schemeClr val="bg1"/>
                </a:solidFill>
              </a:rPr>
              <a:t>Un</a:t>
            </a:r>
            <a:r>
              <a:rPr lang="fr-FR" sz="2000" dirty="0" smtClean="0">
                <a:solidFill>
                  <a:schemeClr val="bg1"/>
                </a:solidFill>
              </a:rPr>
              <a:t> </a:t>
            </a:r>
            <a:r>
              <a:rPr lang="fr-FR" sz="2000" dirty="0" err="1" smtClean="0">
                <a:solidFill>
                  <a:schemeClr val="bg1"/>
                </a:solidFill>
              </a:rPr>
              <a:t>autoconcept</a:t>
            </a:r>
            <a:r>
              <a:rPr lang="fr-FR" sz="2000" dirty="0" smtClean="0">
                <a:solidFill>
                  <a:schemeClr val="bg1"/>
                </a:solidFill>
              </a:rPr>
              <a:t> </a:t>
            </a:r>
            <a:r>
              <a:rPr lang="fr-FR" sz="2000" b="1" dirty="0" smtClean="0">
                <a:solidFill>
                  <a:schemeClr val="bg1"/>
                </a:solidFill>
              </a:rPr>
              <a:t>SAIN</a:t>
            </a:r>
          </a:p>
          <a:p>
            <a:pPr algn="just"/>
            <a:r>
              <a:rPr lang="fr-FR" sz="2000" dirty="0" smtClean="0">
                <a:solidFill>
                  <a:schemeClr val="bg1"/>
                </a:solidFill>
              </a:rPr>
              <a:t>débute avec </a:t>
            </a:r>
            <a:r>
              <a:rPr lang="fr-FR" sz="2000" b="1" dirty="0" smtClean="0">
                <a:solidFill>
                  <a:schemeClr val="bg1"/>
                </a:solidFill>
              </a:rPr>
              <a:t>l’IMAGE</a:t>
            </a:r>
            <a:r>
              <a:rPr lang="fr-FR" sz="2000" dirty="0" smtClean="0">
                <a:solidFill>
                  <a:schemeClr val="bg1"/>
                </a:solidFill>
              </a:rPr>
              <a:t> </a:t>
            </a:r>
            <a:r>
              <a:rPr lang="fr-FR" sz="2000" b="1" dirty="0" smtClean="0">
                <a:solidFill>
                  <a:schemeClr val="bg1"/>
                </a:solidFill>
              </a:rPr>
              <a:t>DE SOI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3400" y="-76200"/>
            <a:ext cx="8229600" cy="1143000"/>
          </a:xfrm>
        </p:spPr>
        <p:txBody>
          <a:bodyPr>
            <a:normAutofit/>
          </a:bodyPr>
          <a:lstStyle/>
          <a:p>
            <a:r>
              <a:rPr lang="es-PR" sz="4000" b="1" dirty="0" err="1"/>
              <a:t>Opinion</a:t>
            </a:r>
            <a:r>
              <a:rPr lang="es-PR" sz="4000" b="1" dirty="0"/>
              <a:t> de </a:t>
            </a:r>
            <a:r>
              <a:rPr lang="es-PR" sz="4000" b="1" dirty="0" err="1"/>
              <a:t>soi</a:t>
            </a:r>
            <a:r>
              <a:rPr lang="es-PR" sz="4000" b="1" dirty="0"/>
              <a:t> &amp; </a:t>
            </a:r>
            <a:r>
              <a:rPr lang="es-PR" sz="4000" b="1" dirty="0" err="1"/>
              <a:t>lmage</a:t>
            </a:r>
            <a:r>
              <a:rPr lang="es-PR" sz="4000" b="1" dirty="0"/>
              <a:t> de </a:t>
            </a:r>
            <a:r>
              <a:rPr lang="es-PR" sz="4000" b="1" dirty="0" err="1"/>
              <a:t>soi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xmlns="" val="3525204056"/>
      </p:ext>
    </p:extLst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anet\Documents\Los primeros 7 a~os\TEMA 14  CERTIF MI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371599" y="1371600"/>
            <a:ext cx="6400800" cy="4525963"/>
          </a:xfrm>
        </p:spPr>
        <p:txBody>
          <a:bodyPr>
            <a:normAutofit/>
          </a:bodyPr>
          <a:lstStyle/>
          <a:p>
            <a:r>
              <a:rPr lang="es-PR" dirty="0" smtClean="0"/>
              <a:t>L’</a:t>
            </a:r>
            <a:r>
              <a:rPr lang="es-PR" b="1" dirty="0"/>
              <a:t> </a:t>
            </a:r>
            <a:r>
              <a:rPr lang="es-PR" b="1" dirty="0" err="1"/>
              <a:t>Opinion</a:t>
            </a:r>
            <a:r>
              <a:rPr lang="es-PR" b="1" dirty="0"/>
              <a:t> de </a:t>
            </a:r>
            <a:r>
              <a:rPr lang="es-PR" b="1" dirty="0" err="1"/>
              <a:t>soi</a:t>
            </a:r>
            <a:r>
              <a:rPr lang="es-PR" dirty="0" smtClean="0"/>
              <a:t> </a:t>
            </a:r>
            <a:r>
              <a:rPr lang="es-PR" dirty="0" err="1" smtClean="0"/>
              <a:t>est</a:t>
            </a:r>
            <a:r>
              <a:rPr lang="es-PR" dirty="0" smtClean="0"/>
              <a:t> </a:t>
            </a:r>
            <a:r>
              <a:rPr lang="es-PR" dirty="0" err="1" smtClean="0"/>
              <a:t>comme</a:t>
            </a:r>
            <a:r>
              <a:rPr lang="es-PR" dirty="0" smtClean="0"/>
              <a:t> un </a:t>
            </a:r>
            <a:r>
              <a:rPr lang="es-PR" dirty="0" err="1" smtClean="0"/>
              <a:t>berlingot</a:t>
            </a:r>
            <a:r>
              <a:rPr lang="es-PR" dirty="0" smtClean="0"/>
              <a:t> </a:t>
            </a:r>
            <a:r>
              <a:rPr lang="es-PR" dirty="0" err="1" smtClean="0"/>
              <a:t>dur</a:t>
            </a:r>
            <a:r>
              <a:rPr lang="es-PR" dirty="0" smtClean="0"/>
              <a:t> </a:t>
            </a:r>
            <a:r>
              <a:rPr lang="es-PR" dirty="0" err="1" smtClean="0"/>
              <a:t>qui</a:t>
            </a:r>
            <a:r>
              <a:rPr lang="es-PR" dirty="0" smtClean="0"/>
              <a:t> </a:t>
            </a:r>
            <a:r>
              <a:rPr lang="es-PR" dirty="0" err="1" smtClean="0"/>
              <a:t>possède</a:t>
            </a:r>
            <a:r>
              <a:rPr lang="es-PR" dirty="0" smtClean="0"/>
              <a:t> </a:t>
            </a:r>
            <a:r>
              <a:rPr lang="es-PR" dirty="0" err="1" smtClean="0"/>
              <a:t>plusieurs</a:t>
            </a:r>
            <a:r>
              <a:rPr lang="es-PR" dirty="0" smtClean="0"/>
              <a:t> </a:t>
            </a:r>
            <a:r>
              <a:rPr lang="es-PR" dirty="0" err="1" smtClean="0"/>
              <a:t>couches</a:t>
            </a:r>
            <a:r>
              <a:rPr lang="es-PR" dirty="0" smtClean="0"/>
              <a:t> </a:t>
            </a:r>
            <a:r>
              <a:rPr lang="es-PR" dirty="0" err="1" smtClean="0"/>
              <a:t>sucrées</a:t>
            </a:r>
            <a:r>
              <a:rPr lang="es-PR" dirty="0" smtClean="0"/>
              <a:t> </a:t>
            </a:r>
            <a:r>
              <a:rPr lang="es-PR" dirty="0" err="1" smtClean="0"/>
              <a:t>successives</a:t>
            </a:r>
            <a:r>
              <a:rPr lang="es-PR" dirty="0" smtClean="0"/>
              <a:t> de </a:t>
            </a:r>
            <a:r>
              <a:rPr lang="es-PR" dirty="0" err="1" smtClean="0"/>
              <a:t>différentes</a:t>
            </a:r>
            <a:r>
              <a:rPr lang="es-PR" dirty="0" smtClean="0"/>
              <a:t> </a:t>
            </a:r>
            <a:r>
              <a:rPr lang="es-PR" dirty="0" err="1" smtClean="0"/>
              <a:t>couleurs</a:t>
            </a:r>
            <a:r>
              <a:rPr lang="es-PR" dirty="0" smtClean="0"/>
              <a:t>.</a:t>
            </a:r>
          </a:p>
          <a:p>
            <a:r>
              <a:rPr lang="es-PR" dirty="0" err="1" smtClean="0"/>
              <a:t>Il</a:t>
            </a:r>
            <a:r>
              <a:rPr lang="es-PR" dirty="0" smtClean="0"/>
              <a:t> </a:t>
            </a:r>
            <a:r>
              <a:rPr lang="es-PR" dirty="0" err="1" smtClean="0"/>
              <a:t>est</a:t>
            </a:r>
            <a:r>
              <a:rPr lang="es-PR" dirty="0" smtClean="0"/>
              <a:t> </a:t>
            </a:r>
            <a:r>
              <a:rPr lang="es-PR" dirty="0" err="1" smtClean="0"/>
              <a:t>fait</a:t>
            </a:r>
            <a:r>
              <a:rPr lang="es-PR" dirty="0" smtClean="0"/>
              <a:t> de </a:t>
            </a:r>
            <a:r>
              <a:rPr lang="es-PR" dirty="0" err="1" smtClean="0"/>
              <a:t>nombreuses</a:t>
            </a:r>
            <a:r>
              <a:rPr lang="es-PR" dirty="0" smtClean="0"/>
              <a:t> </a:t>
            </a:r>
            <a:r>
              <a:rPr lang="es-PR" dirty="0" err="1" smtClean="0"/>
              <a:t>couches</a:t>
            </a:r>
            <a:r>
              <a:rPr lang="es-PR" dirty="0" smtClean="0"/>
              <a:t>, </a:t>
            </a:r>
            <a:r>
              <a:rPr lang="es-PR" dirty="0" err="1" smtClean="0"/>
              <a:t>toutes</a:t>
            </a:r>
            <a:r>
              <a:rPr lang="es-PR" dirty="0" smtClean="0"/>
              <a:t> importantes </a:t>
            </a:r>
            <a:r>
              <a:rPr lang="es-PR" dirty="0" err="1" smtClean="0"/>
              <a:t>dans</a:t>
            </a:r>
            <a:r>
              <a:rPr lang="es-PR" dirty="0" smtClean="0"/>
              <a:t> le </a:t>
            </a:r>
            <a:r>
              <a:rPr lang="es-PR" dirty="0" err="1" smtClean="0"/>
              <a:t>développement</a:t>
            </a:r>
            <a:r>
              <a:rPr lang="es-PR" dirty="0" smtClean="0"/>
              <a:t> de la </a:t>
            </a:r>
            <a:r>
              <a:rPr lang="es-PR" dirty="0" err="1" smtClean="0"/>
              <a:t>valeur</a:t>
            </a:r>
            <a:r>
              <a:rPr lang="es-PR" dirty="0" smtClean="0"/>
              <a:t> </a:t>
            </a:r>
            <a:r>
              <a:rPr lang="es-PR" dirty="0" err="1" smtClean="0"/>
              <a:t>personnelle</a:t>
            </a:r>
            <a:r>
              <a:rPr lang="es-PR" dirty="0" smtClean="0"/>
              <a:t>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010400" y="6248400"/>
            <a:ext cx="2036135" cy="26161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rot="19997692">
            <a:off x="7183249" y="798395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  <p:grpSp>
        <p:nvGrpSpPr>
          <p:cNvPr id="8" name="Group 7"/>
          <p:cNvGrpSpPr/>
          <p:nvPr/>
        </p:nvGrpSpPr>
        <p:grpSpPr>
          <a:xfrm>
            <a:off x="-213411" y="153650"/>
            <a:ext cx="1761075" cy="1446550"/>
            <a:chOff x="85702" y="148797"/>
            <a:chExt cx="1761075" cy="1446550"/>
          </a:xfrm>
        </p:grpSpPr>
        <p:sp>
          <p:nvSpPr>
            <p:cNvPr id="9" name="Rectangle 8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90593" y="220770"/>
              <a:ext cx="69975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32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</a:t>
              </a: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1828800" y="5943600"/>
            <a:ext cx="3276600" cy="707886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</p:spPr>
        <p:txBody>
          <a:bodyPr wrap="square" rtlCol="0">
            <a:spAutoFit/>
          </a:bodyPr>
          <a:lstStyle/>
          <a:p>
            <a:pPr algn="just"/>
            <a:r>
              <a:rPr lang="fr-FR" sz="2000" b="1" dirty="0" smtClean="0">
                <a:solidFill>
                  <a:schemeClr val="bg1"/>
                </a:solidFill>
              </a:rPr>
              <a:t>Un</a:t>
            </a:r>
            <a:r>
              <a:rPr lang="fr-FR" sz="2000" dirty="0" smtClean="0">
                <a:solidFill>
                  <a:schemeClr val="bg1"/>
                </a:solidFill>
              </a:rPr>
              <a:t> </a:t>
            </a:r>
            <a:r>
              <a:rPr lang="fr-FR" sz="2000" dirty="0" err="1" smtClean="0">
                <a:solidFill>
                  <a:schemeClr val="bg1"/>
                </a:solidFill>
              </a:rPr>
              <a:t>autoconcept</a:t>
            </a:r>
            <a:r>
              <a:rPr lang="fr-FR" sz="2000" dirty="0" smtClean="0">
                <a:solidFill>
                  <a:schemeClr val="bg1"/>
                </a:solidFill>
              </a:rPr>
              <a:t> </a:t>
            </a:r>
            <a:r>
              <a:rPr lang="fr-FR" sz="2000" b="1" dirty="0" smtClean="0">
                <a:solidFill>
                  <a:schemeClr val="bg1"/>
                </a:solidFill>
              </a:rPr>
              <a:t>SAIN</a:t>
            </a:r>
          </a:p>
          <a:p>
            <a:pPr algn="just"/>
            <a:r>
              <a:rPr lang="fr-FR" sz="2000" dirty="0" smtClean="0">
                <a:solidFill>
                  <a:schemeClr val="bg1"/>
                </a:solidFill>
              </a:rPr>
              <a:t>débute avec </a:t>
            </a:r>
            <a:r>
              <a:rPr lang="fr-FR" sz="2000" b="1" dirty="0" smtClean="0">
                <a:solidFill>
                  <a:schemeClr val="bg1"/>
                </a:solidFill>
              </a:rPr>
              <a:t>l’IMAGE</a:t>
            </a:r>
            <a:r>
              <a:rPr lang="fr-FR" sz="2000" dirty="0" smtClean="0">
                <a:solidFill>
                  <a:schemeClr val="bg1"/>
                </a:solidFill>
              </a:rPr>
              <a:t> </a:t>
            </a:r>
            <a:r>
              <a:rPr lang="fr-FR" sz="2000" b="1" dirty="0" smtClean="0">
                <a:solidFill>
                  <a:schemeClr val="bg1"/>
                </a:solidFill>
              </a:rPr>
              <a:t>DE SOI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295400" y="152400"/>
            <a:ext cx="6553200" cy="1143000"/>
          </a:xfrm>
        </p:spPr>
        <p:txBody>
          <a:bodyPr>
            <a:noAutofit/>
          </a:bodyPr>
          <a:lstStyle/>
          <a:p>
            <a:r>
              <a:rPr lang="es-PR" sz="3600" b="1" dirty="0" smtClean="0"/>
              <a:t>Le </a:t>
            </a:r>
            <a:r>
              <a:rPr lang="es-PR" sz="3600" b="1" dirty="0" err="1" smtClean="0"/>
              <a:t>modèle</a:t>
            </a:r>
            <a:r>
              <a:rPr lang="es-PR" sz="3600" b="1" dirty="0" smtClean="0"/>
              <a:t> “</a:t>
            </a:r>
            <a:r>
              <a:rPr lang="es-PR" sz="3600" b="1" dirty="0" err="1" smtClean="0"/>
              <a:t>bonbon</a:t>
            </a:r>
            <a:r>
              <a:rPr lang="es-PR" sz="3600" b="1" dirty="0" smtClean="0"/>
              <a:t> </a:t>
            </a:r>
            <a:r>
              <a:rPr lang="es-PR" sz="3600" b="1" dirty="0" err="1" smtClean="0"/>
              <a:t>dur</a:t>
            </a:r>
            <a:r>
              <a:rPr lang="es-PR" sz="3600" b="1" dirty="0" smtClean="0"/>
              <a:t>”                                       de </a:t>
            </a:r>
            <a:r>
              <a:rPr lang="es-PR" sz="3600" b="1" dirty="0" err="1" smtClean="0"/>
              <a:t>l’Opinion</a:t>
            </a:r>
            <a:r>
              <a:rPr lang="es-PR" sz="3600" b="1" dirty="0" smtClean="0"/>
              <a:t> </a:t>
            </a:r>
            <a:r>
              <a:rPr lang="es-PR" sz="3600" b="1" dirty="0"/>
              <a:t>de </a:t>
            </a:r>
            <a:r>
              <a:rPr lang="es-PR" sz="3600" b="1" dirty="0" err="1" smtClean="0"/>
              <a:t>soi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xmlns="" val="1041062563"/>
      </p:ext>
    </p:extLst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anet\Documents\Los primeros 7 a~os\TEMA 14  CERTIF MI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62099" y="1189037"/>
            <a:ext cx="6019800" cy="4525963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s-PR" b="1" dirty="0" err="1" smtClean="0"/>
              <a:t>Image</a:t>
            </a:r>
            <a:r>
              <a:rPr lang="es-PR" b="1" dirty="0" smtClean="0"/>
              <a:t> de </a:t>
            </a:r>
            <a:r>
              <a:rPr lang="es-PR" b="1" dirty="0" err="1" smtClean="0"/>
              <a:t>soi</a:t>
            </a:r>
            <a:r>
              <a:rPr lang="es-PR" dirty="0" smtClean="0"/>
              <a:t> – </a:t>
            </a:r>
            <a:r>
              <a:rPr lang="es-PR" dirty="0" err="1" smtClean="0"/>
              <a:t>c’en</a:t>
            </a:r>
            <a:r>
              <a:rPr lang="es-PR" dirty="0" smtClean="0"/>
              <a:t> </a:t>
            </a:r>
            <a:r>
              <a:rPr lang="es-PR" dirty="0" err="1" smtClean="0"/>
              <a:t>est</a:t>
            </a:r>
            <a:r>
              <a:rPr lang="es-PR" dirty="0" smtClean="0"/>
              <a:t> le </a:t>
            </a:r>
            <a:r>
              <a:rPr lang="es-PR" dirty="0" err="1" smtClean="0"/>
              <a:t>noyau</a:t>
            </a:r>
            <a:r>
              <a:rPr lang="es-PR" dirty="0" smtClean="0"/>
              <a:t>. Ceci </a:t>
            </a:r>
            <a:r>
              <a:rPr lang="es-PR" dirty="0" err="1" smtClean="0"/>
              <a:t>représente</a:t>
            </a:r>
            <a:r>
              <a:rPr lang="es-PR" dirty="0" smtClean="0"/>
              <a:t> ce que </a:t>
            </a:r>
            <a:r>
              <a:rPr lang="es-PR" dirty="0" err="1" smtClean="0"/>
              <a:t>nous</a:t>
            </a:r>
            <a:r>
              <a:rPr lang="es-PR" dirty="0" smtClean="0"/>
              <a:t> </a:t>
            </a:r>
            <a:r>
              <a:rPr lang="es-PR" dirty="0" err="1" smtClean="0"/>
              <a:t>pensons</a:t>
            </a:r>
            <a:r>
              <a:rPr lang="es-PR" dirty="0" smtClean="0"/>
              <a:t> </a:t>
            </a:r>
            <a:r>
              <a:rPr lang="es-PR" dirty="0" err="1" smtClean="0"/>
              <a:t>apparaître</a:t>
            </a:r>
            <a:r>
              <a:rPr lang="es-PR" dirty="0" smtClean="0"/>
              <a:t> </a:t>
            </a:r>
            <a:r>
              <a:rPr lang="es-PR" dirty="0" err="1" smtClean="0"/>
              <a:t>devant</a:t>
            </a:r>
            <a:r>
              <a:rPr lang="es-PR" dirty="0" smtClean="0"/>
              <a:t> </a:t>
            </a:r>
            <a:r>
              <a:rPr lang="es-PR" dirty="0" err="1" smtClean="0"/>
              <a:t>autrui</a:t>
            </a:r>
            <a:r>
              <a:rPr lang="es-PR" dirty="0" smtClean="0"/>
              <a:t>. </a:t>
            </a:r>
            <a:r>
              <a:rPr lang="es-PR" dirty="0" err="1" smtClean="0"/>
              <a:t>C’est</a:t>
            </a:r>
            <a:r>
              <a:rPr lang="es-PR" dirty="0" smtClean="0"/>
              <a:t> la </a:t>
            </a:r>
            <a:r>
              <a:rPr lang="es-PR" dirty="0" err="1" smtClean="0"/>
              <a:t>couche</a:t>
            </a:r>
            <a:r>
              <a:rPr lang="es-PR" dirty="0" smtClean="0"/>
              <a:t> sur </a:t>
            </a:r>
            <a:r>
              <a:rPr lang="es-PR" dirty="0" err="1" smtClean="0"/>
              <a:t>laquelle</a:t>
            </a:r>
            <a:r>
              <a:rPr lang="es-PR" dirty="0" smtClean="0"/>
              <a:t> </a:t>
            </a:r>
            <a:r>
              <a:rPr lang="es-PR" dirty="0" err="1" smtClean="0"/>
              <a:t>nous</a:t>
            </a:r>
            <a:r>
              <a:rPr lang="es-PR" dirty="0" smtClean="0"/>
              <a:t> </a:t>
            </a:r>
            <a:r>
              <a:rPr lang="es-PR" dirty="0" err="1" smtClean="0"/>
              <a:t>avons</a:t>
            </a:r>
            <a:r>
              <a:rPr lang="es-PR" dirty="0" smtClean="0"/>
              <a:t> le </a:t>
            </a:r>
            <a:r>
              <a:rPr lang="es-PR" dirty="0" err="1" smtClean="0"/>
              <a:t>moins</a:t>
            </a:r>
            <a:r>
              <a:rPr lang="es-PR" dirty="0" smtClean="0"/>
              <a:t> de </a:t>
            </a:r>
            <a:r>
              <a:rPr lang="es-PR" dirty="0" err="1" smtClean="0"/>
              <a:t>contrôle</a:t>
            </a:r>
            <a:r>
              <a:rPr lang="es-PR" dirty="0" smtClean="0"/>
              <a:t>. </a:t>
            </a:r>
            <a:r>
              <a:rPr lang="es-PR" dirty="0" err="1" smtClean="0"/>
              <a:t>Mais</a:t>
            </a:r>
            <a:r>
              <a:rPr lang="es-PR" dirty="0" smtClean="0"/>
              <a:t>, elle </a:t>
            </a:r>
            <a:r>
              <a:rPr lang="es-PR" dirty="0" err="1" smtClean="0"/>
              <a:t>est</a:t>
            </a:r>
            <a:r>
              <a:rPr lang="es-PR" dirty="0" smtClean="0"/>
              <a:t> </a:t>
            </a:r>
            <a:r>
              <a:rPr lang="es-PR" dirty="0" err="1" smtClean="0"/>
              <a:t>très</a:t>
            </a:r>
            <a:r>
              <a:rPr lang="es-PR" dirty="0" smtClean="0"/>
              <a:t> importante.</a:t>
            </a:r>
          </a:p>
          <a:p>
            <a:pPr marL="514350" indent="-514350">
              <a:buFont typeface="+mj-lt"/>
              <a:buAutoNum type="arabicPeriod"/>
            </a:pPr>
            <a:r>
              <a:rPr lang="es-PR" b="1" dirty="0" smtClean="0"/>
              <a:t>Estime de </a:t>
            </a:r>
            <a:r>
              <a:rPr lang="es-PR" b="1" dirty="0" err="1" smtClean="0"/>
              <a:t>soi</a:t>
            </a:r>
            <a:r>
              <a:rPr lang="es-PR" dirty="0" smtClean="0"/>
              <a:t> – </a:t>
            </a:r>
            <a:r>
              <a:rPr lang="es-PR" dirty="0" err="1" smtClean="0"/>
              <a:t>C’est</a:t>
            </a:r>
            <a:r>
              <a:rPr lang="es-PR" dirty="0" smtClean="0"/>
              <a:t> la </a:t>
            </a:r>
            <a:r>
              <a:rPr lang="es-PR" dirty="0" err="1" smtClean="0"/>
              <a:t>rétro-ali</a:t>
            </a:r>
            <a:r>
              <a:rPr lang="es-PR" dirty="0" smtClean="0"/>
              <a:t>- </a:t>
            </a:r>
            <a:r>
              <a:rPr lang="es-PR" dirty="0" err="1" smtClean="0"/>
              <a:t>mentation</a:t>
            </a:r>
            <a:r>
              <a:rPr lang="es-PR" dirty="0" smtClean="0"/>
              <a:t> que </a:t>
            </a:r>
            <a:r>
              <a:rPr lang="es-PR" dirty="0" err="1" smtClean="0"/>
              <a:t>nous</a:t>
            </a:r>
            <a:r>
              <a:rPr lang="es-PR" dirty="0" smtClean="0"/>
              <a:t> </a:t>
            </a:r>
            <a:r>
              <a:rPr lang="es-PR" dirty="0" err="1" smtClean="0"/>
              <a:t>obtenons</a:t>
            </a:r>
            <a:r>
              <a:rPr lang="es-PR" dirty="0" smtClean="0"/>
              <a:t> des </a:t>
            </a:r>
            <a:r>
              <a:rPr lang="es-PR" dirty="0" err="1" smtClean="0"/>
              <a:t>autres</a:t>
            </a:r>
            <a:r>
              <a:rPr lang="es-PR" dirty="0" smtClean="0"/>
              <a:t> par </a:t>
            </a:r>
            <a:r>
              <a:rPr lang="es-PR" dirty="0" err="1" smtClean="0"/>
              <a:t>rapport</a:t>
            </a:r>
            <a:r>
              <a:rPr lang="es-PR" dirty="0" smtClean="0"/>
              <a:t> à </a:t>
            </a:r>
            <a:r>
              <a:rPr lang="es-PR" dirty="0" err="1" smtClean="0"/>
              <a:t>nous-mêmes</a:t>
            </a:r>
            <a:r>
              <a:rPr lang="es-PR" dirty="0" smtClean="0"/>
              <a:t>, </a:t>
            </a:r>
            <a:r>
              <a:rPr lang="es-PR" dirty="0" err="1" smtClean="0"/>
              <a:t>selon</a:t>
            </a:r>
            <a:r>
              <a:rPr lang="es-PR" dirty="0" smtClean="0"/>
              <a:t> le </a:t>
            </a:r>
            <a:r>
              <a:rPr lang="es-PR" dirty="0" err="1" smtClean="0"/>
              <a:t>traitement</a:t>
            </a:r>
            <a:r>
              <a:rPr lang="es-PR" dirty="0" smtClean="0"/>
              <a:t> que </a:t>
            </a:r>
            <a:r>
              <a:rPr lang="es-PR" dirty="0" err="1" smtClean="0"/>
              <a:t>nous</a:t>
            </a:r>
            <a:r>
              <a:rPr lang="es-PR" dirty="0" smtClean="0"/>
              <a:t> </a:t>
            </a:r>
            <a:r>
              <a:rPr lang="es-PR" dirty="0" err="1" smtClean="0"/>
              <a:t>recevons</a:t>
            </a:r>
            <a:r>
              <a:rPr lang="es-PR" dirty="0" smtClean="0"/>
              <a:t> </a:t>
            </a:r>
            <a:r>
              <a:rPr lang="es-PR" dirty="0" err="1" smtClean="0"/>
              <a:t>d’eux</a:t>
            </a:r>
            <a:r>
              <a:rPr lang="es-PR" dirty="0" smtClean="0"/>
              <a:t>. 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010400" y="6248400"/>
            <a:ext cx="2036135" cy="26161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rot="19997692">
            <a:off x="7183249" y="798395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  <p:grpSp>
        <p:nvGrpSpPr>
          <p:cNvPr id="8" name="Group 7"/>
          <p:cNvGrpSpPr/>
          <p:nvPr/>
        </p:nvGrpSpPr>
        <p:grpSpPr>
          <a:xfrm>
            <a:off x="-213411" y="153650"/>
            <a:ext cx="1761075" cy="1446550"/>
            <a:chOff x="85702" y="148797"/>
            <a:chExt cx="1761075" cy="1446550"/>
          </a:xfrm>
        </p:grpSpPr>
        <p:sp>
          <p:nvSpPr>
            <p:cNvPr id="9" name="Rectangle 8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90593" y="220770"/>
              <a:ext cx="69975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32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</a:t>
              </a: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1828800" y="5943600"/>
            <a:ext cx="3276600" cy="707886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</p:spPr>
        <p:txBody>
          <a:bodyPr wrap="square" rtlCol="0">
            <a:spAutoFit/>
          </a:bodyPr>
          <a:lstStyle/>
          <a:p>
            <a:pPr algn="just"/>
            <a:r>
              <a:rPr lang="fr-FR" sz="2000" b="1" dirty="0" smtClean="0">
                <a:solidFill>
                  <a:schemeClr val="bg1"/>
                </a:solidFill>
              </a:rPr>
              <a:t>Un</a:t>
            </a:r>
            <a:r>
              <a:rPr lang="fr-FR" sz="2000" dirty="0" smtClean="0">
                <a:solidFill>
                  <a:schemeClr val="bg1"/>
                </a:solidFill>
              </a:rPr>
              <a:t> </a:t>
            </a:r>
            <a:r>
              <a:rPr lang="fr-FR" sz="2000" dirty="0" err="1" smtClean="0">
                <a:solidFill>
                  <a:schemeClr val="bg1"/>
                </a:solidFill>
              </a:rPr>
              <a:t>autoconcept</a:t>
            </a:r>
            <a:r>
              <a:rPr lang="fr-FR" sz="2000" dirty="0" smtClean="0">
                <a:solidFill>
                  <a:schemeClr val="bg1"/>
                </a:solidFill>
              </a:rPr>
              <a:t> </a:t>
            </a:r>
            <a:r>
              <a:rPr lang="fr-FR" sz="2000" b="1" dirty="0" smtClean="0">
                <a:solidFill>
                  <a:schemeClr val="bg1"/>
                </a:solidFill>
              </a:rPr>
              <a:t>SAIN</a:t>
            </a:r>
          </a:p>
          <a:p>
            <a:pPr algn="just"/>
            <a:r>
              <a:rPr lang="fr-FR" sz="2000" dirty="0" smtClean="0">
                <a:solidFill>
                  <a:schemeClr val="bg1"/>
                </a:solidFill>
              </a:rPr>
              <a:t>débute avec </a:t>
            </a:r>
            <a:r>
              <a:rPr lang="fr-FR" sz="2000" b="1" dirty="0" smtClean="0">
                <a:solidFill>
                  <a:schemeClr val="bg1"/>
                </a:solidFill>
              </a:rPr>
              <a:t>l’IMAGE</a:t>
            </a:r>
            <a:r>
              <a:rPr lang="fr-FR" sz="2000" dirty="0" smtClean="0">
                <a:solidFill>
                  <a:schemeClr val="bg1"/>
                </a:solidFill>
              </a:rPr>
              <a:t> </a:t>
            </a:r>
            <a:r>
              <a:rPr lang="fr-FR" sz="2000" b="1" dirty="0" smtClean="0">
                <a:solidFill>
                  <a:schemeClr val="bg1"/>
                </a:solidFill>
              </a:rPr>
              <a:t>DE SOI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199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PR" sz="4000" b="1" dirty="0" smtClean="0"/>
              <a:t>Les </a:t>
            </a:r>
            <a:r>
              <a:rPr lang="es-PR" sz="4000" b="1" dirty="0" err="1" smtClean="0"/>
              <a:t>cinq</a:t>
            </a:r>
            <a:r>
              <a:rPr lang="es-PR" sz="4000" b="1" dirty="0" smtClean="0"/>
              <a:t> </a:t>
            </a:r>
            <a:r>
              <a:rPr lang="es-PR" sz="4000" b="1" dirty="0" err="1" smtClean="0"/>
              <a:t>couches</a:t>
            </a:r>
            <a:r>
              <a:rPr lang="es-PR" sz="4000" b="1" dirty="0" smtClean="0"/>
              <a:t>                                              de </a:t>
            </a:r>
            <a:r>
              <a:rPr lang="es-PR" sz="4000" b="1" dirty="0" err="1" smtClean="0"/>
              <a:t>l’opinion</a:t>
            </a:r>
            <a:r>
              <a:rPr lang="es-PR" sz="4000" b="1" dirty="0" smtClean="0"/>
              <a:t> </a:t>
            </a:r>
            <a:r>
              <a:rPr lang="es-PR" sz="4000" b="1" dirty="0"/>
              <a:t>de </a:t>
            </a:r>
            <a:r>
              <a:rPr lang="es-PR" sz="4000" b="1" dirty="0" err="1"/>
              <a:t>soi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xmlns="" val="1137647202"/>
      </p:ext>
    </p:extLst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anet\Documents\Los primeros 7 a~os\TEMA 14  CERTIF MI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295400" y="1600200"/>
            <a:ext cx="6400800" cy="4525963"/>
          </a:xfrm>
        </p:spPr>
        <p:txBody>
          <a:bodyPr/>
          <a:lstStyle/>
          <a:p>
            <a:pPr marL="514350" indent="-514350">
              <a:buFont typeface="+mj-lt"/>
              <a:buAutoNum type="arabicPeriod" startAt="3"/>
            </a:pPr>
            <a:r>
              <a:rPr lang="es-PR" b="1" dirty="0" smtClean="0"/>
              <a:t>La </a:t>
            </a:r>
            <a:r>
              <a:rPr lang="es-PR" b="1" dirty="0" err="1" smtClean="0"/>
              <a:t>Confiance</a:t>
            </a:r>
            <a:r>
              <a:rPr lang="es-PR" b="1" dirty="0" smtClean="0"/>
              <a:t> en </a:t>
            </a:r>
            <a:r>
              <a:rPr lang="es-PR" b="1" dirty="0" err="1" smtClean="0"/>
              <a:t>soi</a:t>
            </a:r>
            <a:r>
              <a:rPr lang="es-PR" b="1" dirty="0" smtClean="0"/>
              <a:t> </a:t>
            </a:r>
            <a:r>
              <a:rPr lang="es-PR" dirty="0" smtClean="0"/>
              <a:t>– Ceci </a:t>
            </a:r>
            <a:r>
              <a:rPr lang="es-PR" dirty="0" err="1" smtClean="0"/>
              <a:t>représente</a:t>
            </a:r>
            <a:r>
              <a:rPr lang="es-PR" dirty="0" smtClean="0"/>
              <a:t> le </a:t>
            </a:r>
            <a:r>
              <a:rPr lang="es-PR" dirty="0" err="1" smtClean="0"/>
              <a:t>niveau</a:t>
            </a:r>
            <a:r>
              <a:rPr lang="es-PR" dirty="0" smtClean="0"/>
              <a:t> de </a:t>
            </a:r>
            <a:r>
              <a:rPr lang="es-PR" dirty="0" err="1" smtClean="0"/>
              <a:t>compétence</a:t>
            </a:r>
            <a:r>
              <a:rPr lang="es-PR" dirty="0" smtClean="0"/>
              <a:t> que </a:t>
            </a:r>
            <a:r>
              <a:rPr lang="es-PR" dirty="0" err="1" smtClean="0"/>
              <a:t>nous</a:t>
            </a:r>
            <a:r>
              <a:rPr lang="es-PR" dirty="0" smtClean="0"/>
              <a:t> </a:t>
            </a:r>
            <a:r>
              <a:rPr lang="es-PR" dirty="0" err="1" smtClean="0"/>
              <a:t>pensons</a:t>
            </a:r>
            <a:r>
              <a:rPr lang="es-PR" dirty="0" smtClean="0"/>
              <a:t> </a:t>
            </a:r>
            <a:r>
              <a:rPr lang="es-PR" dirty="0" err="1" smtClean="0"/>
              <a:t>avoir</a:t>
            </a:r>
            <a:r>
              <a:rPr lang="es-PR" dirty="0" smtClean="0"/>
              <a:t>. Elle </a:t>
            </a:r>
            <a:r>
              <a:rPr lang="es-PR" dirty="0" err="1" smtClean="0"/>
              <a:t>est</a:t>
            </a:r>
            <a:r>
              <a:rPr lang="es-PR" dirty="0" smtClean="0"/>
              <a:t> </a:t>
            </a:r>
            <a:r>
              <a:rPr lang="es-PR" dirty="0" err="1" smtClean="0"/>
              <a:t>édifiée</a:t>
            </a:r>
            <a:r>
              <a:rPr lang="es-PR" dirty="0" smtClean="0"/>
              <a:t> par nos </a:t>
            </a:r>
            <a:r>
              <a:rPr lang="es-PR" dirty="0" err="1" smtClean="0"/>
              <a:t>habiletés</a:t>
            </a:r>
            <a:r>
              <a:rPr lang="es-PR" dirty="0" smtClean="0"/>
              <a:t> et </a:t>
            </a:r>
            <a:r>
              <a:rPr lang="es-PR" dirty="0" err="1" smtClean="0"/>
              <a:t>capacités</a:t>
            </a:r>
            <a:r>
              <a:rPr lang="es-PR" dirty="0" smtClean="0"/>
              <a:t>, </a:t>
            </a:r>
            <a:r>
              <a:rPr lang="es-PR" dirty="0" err="1" smtClean="0"/>
              <a:t>qui</a:t>
            </a:r>
            <a:r>
              <a:rPr lang="es-PR" dirty="0" smtClean="0"/>
              <a:t> procure </a:t>
            </a:r>
            <a:r>
              <a:rPr lang="es-PR" dirty="0" err="1" smtClean="0"/>
              <a:t>également</a:t>
            </a:r>
            <a:r>
              <a:rPr lang="es-PR" dirty="0" smtClean="0"/>
              <a:t> un </a:t>
            </a:r>
            <a:r>
              <a:rPr lang="es-PR" dirty="0" err="1" smtClean="0"/>
              <a:t>sentiment</a:t>
            </a:r>
            <a:r>
              <a:rPr lang="es-PR" dirty="0" smtClean="0"/>
              <a:t> </a:t>
            </a:r>
            <a:r>
              <a:rPr lang="es-PR" dirty="0" err="1" smtClean="0"/>
              <a:t>d’importance</a:t>
            </a:r>
            <a:r>
              <a:rPr lang="es-PR" dirty="0" smtClean="0"/>
              <a:t>.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010400" y="6248400"/>
            <a:ext cx="2036135" cy="26161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rot="19997692">
            <a:off x="7183249" y="798395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  <p:grpSp>
        <p:nvGrpSpPr>
          <p:cNvPr id="8" name="Group 7"/>
          <p:cNvGrpSpPr/>
          <p:nvPr/>
        </p:nvGrpSpPr>
        <p:grpSpPr>
          <a:xfrm>
            <a:off x="-213411" y="153650"/>
            <a:ext cx="1761075" cy="1446550"/>
            <a:chOff x="85702" y="148797"/>
            <a:chExt cx="1761075" cy="1446550"/>
          </a:xfrm>
        </p:grpSpPr>
        <p:sp>
          <p:nvSpPr>
            <p:cNvPr id="9" name="Rectangle 8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90593" y="220770"/>
              <a:ext cx="69975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32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</a:t>
              </a: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1828800" y="5943600"/>
            <a:ext cx="3276600" cy="707886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</p:spPr>
        <p:txBody>
          <a:bodyPr wrap="square" rtlCol="0">
            <a:spAutoFit/>
          </a:bodyPr>
          <a:lstStyle/>
          <a:p>
            <a:pPr algn="just"/>
            <a:r>
              <a:rPr lang="fr-FR" sz="2000" b="1" dirty="0" smtClean="0">
                <a:solidFill>
                  <a:schemeClr val="bg1"/>
                </a:solidFill>
              </a:rPr>
              <a:t>Un</a:t>
            </a:r>
            <a:r>
              <a:rPr lang="fr-FR" sz="2000" dirty="0" smtClean="0">
                <a:solidFill>
                  <a:schemeClr val="bg1"/>
                </a:solidFill>
              </a:rPr>
              <a:t> </a:t>
            </a:r>
            <a:r>
              <a:rPr lang="fr-FR" sz="2000" dirty="0" err="1" smtClean="0">
                <a:solidFill>
                  <a:schemeClr val="bg1"/>
                </a:solidFill>
              </a:rPr>
              <a:t>autoconcept</a:t>
            </a:r>
            <a:r>
              <a:rPr lang="fr-FR" sz="2000" dirty="0" smtClean="0">
                <a:solidFill>
                  <a:schemeClr val="bg1"/>
                </a:solidFill>
              </a:rPr>
              <a:t> </a:t>
            </a:r>
            <a:r>
              <a:rPr lang="fr-FR" sz="2000" b="1" dirty="0" smtClean="0">
                <a:solidFill>
                  <a:schemeClr val="bg1"/>
                </a:solidFill>
              </a:rPr>
              <a:t>SAIN</a:t>
            </a:r>
          </a:p>
          <a:p>
            <a:pPr algn="just"/>
            <a:r>
              <a:rPr lang="fr-FR" sz="2000" dirty="0" smtClean="0">
                <a:solidFill>
                  <a:schemeClr val="bg1"/>
                </a:solidFill>
              </a:rPr>
              <a:t>débute avec </a:t>
            </a:r>
            <a:r>
              <a:rPr lang="fr-FR" sz="2000" b="1" dirty="0" smtClean="0">
                <a:solidFill>
                  <a:schemeClr val="bg1"/>
                </a:solidFill>
              </a:rPr>
              <a:t>l’IMAGE</a:t>
            </a:r>
            <a:r>
              <a:rPr lang="fr-FR" sz="2000" dirty="0" smtClean="0">
                <a:solidFill>
                  <a:schemeClr val="bg1"/>
                </a:solidFill>
              </a:rPr>
              <a:t> </a:t>
            </a:r>
            <a:r>
              <a:rPr lang="fr-FR" sz="2000" b="1" dirty="0" smtClean="0">
                <a:solidFill>
                  <a:schemeClr val="bg1"/>
                </a:solidFill>
              </a:rPr>
              <a:t>DE SOI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199" y="228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PR" sz="4000" b="1" dirty="0"/>
              <a:t>Les </a:t>
            </a:r>
            <a:r>
              <a:rPr lang="es-PR" sz="4000" b="1" dirty="0" err="1"/>
              <a:t>cinq</a:t>
            </a:r>
            <a:r>
              <a:rPr lang="es-PR" sz="4000" b="1" dirty="0"/>
              <a:t> </a:t>
            </a:r>
            <a:r>
              <a:rPr lang="es-PR" sz="4000" b="1" dirty="0" err="1"/>
              <a:t>couches</a:t>
            </a:r>
            <a:r>
              <a:rPr lang="es-PR" sz="4000" b="1" dirty="0"/>
              <a:t>                                              de l’ </a:t>
            </a:r>
            <a:r>
              <a:rPr lang="es-PR" sz="4000" b="1" dirty="0" err="1"/>
              <a:t>opinion</a:t>
            </a:r>
            <a:r>
              <a:rPr lang="es-PR" sz="4000" b="1" dirty="0"/>
              <a:t> de </a:t>
            </a:r>
            <a:r>
              <a:rPr lang="es-PR" sz="4000" b="1" dirty="0" err="1"/>
              <a:t>soi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xmlns="" val="4100729612"/>
      </p:ext>
    </p:extLst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anet\Documents\Los primeros 7 a~os\TEMA 14  CERTIF MI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447799" y="1295400"/>
            <a:ext cx="6248400" cy="4525963"/>
          </a:xfrm>
        </p:spPr>
        <p:txBody>
          <a:bodyPr>
            <a:normAutofit fontScale="92500"/>
          </a:bodyPr>
          <a:lstStyle/>
          <a:p>
            <a:pPr marL="514350" indent="-514350">
              <a:buFont typeface="+mj-lt"/>
              <a:buAutoNum type="arabicPeriod" startAt="4"/>
            </a:pPr>
            <a:r>
              <a:rPr lang="es-PR" b="1" dirty="0" smtClean="0"/>
              <a:t>Le </a:t>
            </a:r>
            <a:r>
              <a:rPr lang="es-PR" b="1" dirty="0" err="1" smtClean="0"/>
              <a:t>Respect</a:t>
            </a:r>
            <a:r>
              <a:rPr lang="es-PR" b="1" dirty="0" smtClean="0"/>
              <a:t> de </a:t>
            </a:r>
            <a:r>
              <a:rPr lang="es-PR" b="1" dirty="0" err="1" smtClean="0"/>
              <a:t>soi</a:t>
            </a:r>
            <a:r>
              <a:rPr lang="es-PR" b="1" dirty="0" smtClean="0"/>
              <a:t> </a:t>
            </a:r>
            <a:r>
              <a:rPr lang="es-PR" dirty="0" smtClean="0"/>
              <a:t>– </a:t>
            </a:r>
            <a:r>
              <a:rPr lang="es-PR" dirty="0" err="1" smtClean="0"/>
              <a:t>quand</a:t>
            </a:r>
            <a:r>
              <a:rPr lang="es-PR" dirty="0" smtClean="0"/>
              <a:t> </a:t>
            </a:r>
            <a:r>
              <a:rPr lang="es-PR" dirty="0" err="1" smtClean="0"/>
              <a:t>nous</a:t>
            </a:r>
            <a:r>
              <a:rPr lang="es-PR" dirty="0" smtClean="0"/>
              <a:t> </a:t>
            </a:r>
            <a:r>
              <a:rPr lang="es-PR" dirty="0" err="1" smtClean="0"/>
              <a:t>faisons</a:t>
            </a:r>
            <a:r>
              <a:rPr lang="es-PR" dirty="0" smtClean="0"/>
              <a:t> ce que </a:t>
            </a:r>
            <a:r>
              <a:rPr lang="es-PR" dirty="0" err="1" smtClean="0"/>
              <a:t>nous</a:t>
            </a:r>
            <a:r>
              <a:rPr lang="es-PR" dirty="0" smtClean="0"/>
              <a:t> </a:t>
            </a:r>
            <a:r>
              <a:rPr lang="es-PR" dirty="0" err="1" smtClean="0"/>
              <a:t>savons</a:t>
            </a:r>
            <a:r>
              <a:rPr lang="es-PR" dirty="0" smtClean="0"/>
              <a:t> </a:t>
            </a:r>
            <a:r>
              <a:rPr lang="es-PR" dirty="0" err="1" smtClean="0"/>
              <a:t>devoir</a:t>
            </a:r>
            <a:r>
              <a:rPr lang="es-PR" dirty="0" smtClean="0"/>
              <a:t> faire, </a:t>
            </a:r>
            <a:r>
              <a:rPr lang="es-PR" dirty="0" err="1" smtClean="0"/>
              <a:t>nous</a:t>
            </a:r>
            <a:r>
              <a:rPr lang="es-PR" dirty="0" smtClean="0"/>
              <a:t> </a:t>
            </a:r>
            <a:r>
              <a:rPr lang="es-PR" dirty="0" err="1" smtClean="0"/>
              <a:t>pouvons</a:t>
            </a:r>
            <a:r>
              <a:rPr lang="es-PR" dirty="0" smtClean="0"/>
              <a:t> </a:t>
            </a:r>
            <a:r>
              <a:rPr lang="es-PR" dirty="0" err="1" smtClean="0"/>
              <a:t>nous</a:t>
            </a:r>
            <a:r>
              <a:rPr lang="es-PR" dirty="0" smtClean="0"/>
              <a:t> </a:t>
            </a:r>
            <a:r>
              <a:rPr lang="es-PR" dirty="0" err="1" smtClean="0"/>
              <a:t>respecter</a:t>
            </a:r>
            <a:r>
              <a:rPr lang="es-PR" dirty="0" smtClean="0"/>
              <a:t>. </a:t>
            </a:r>
          </a:p>
          <a:p>
            <a:pPr marL="514350" indent="-514350">
              <a:buFont typeface="+mj-lt"/>
              <a:buAutoNum type="arabicPeriod" startAt="4"/>
            </a:pPr>
            <a:r>
              <a:rPr lang="es-PR" b="1" dirty="0" smtClean="0"/>
              <a:t>La </a:t>
            </a:r>
            <a:r>
              <a:rPr lang="es-PR" b="1" dirty="0" err="1" smtClean="0"/>
              <a:t>valeur</a:t>
            </a:r>
            <a:r>
              <a:rPr lang="es-PR" b="1" dirty="0" smtClean="0"/>
              <a:t> que </a:t>
            </a:r>
            <a:r>
              <a:rPr lang="es-PR" b="1" dirty="0" err="1" smtClean="0"/>
              <a:t>Dieu</a:t>
            </a:r>
            <a:r>
              <a:rPr lang="es-PR" b="1" dirty="0" smtClean="0"/>
              <a:t> </a:t>
            </a:r>
            <a:r>
              <a:rPr lang="es-PR" b="1" dirty="0" err="1" smtClean="0"/>
              <a:t>nous</a:t>
            </a:r>
            <a:r>
              <a:rPr lang="es-PR" b="1" dirty="0" smtClean="0"/>
              <a:t> </a:t>
            </a:r>
            <a:r>
              <a:rPr lang="es-PR" b="1" dirty="0" err="1" smtClean="0"/>
              <a:t>octroie</a:t>
            </a:r>
            <a:r>
              <a:rPr lang="es-PR" b="1" dirty="0" smtClean="0"/>
              <a:t> </a:t>
            </a:r>
            <a:r>
              <a:rPr lang="es-PR" dirty="0" smtClean="0"/>
              <a:t>– Les </a:t>
            </a:r>
            <a:r>
              <a:rPr lang="es-PR" dirty="0" err="1" smtClean="0"/>
              <a:t>autres</a:t>
            </a:r>
            <a:r>
              <a:rPr lang="es-PR" dirty="0" smtClean="0"/>
              <a:t> </a:t>
            </a:r>
            <a:r>
              <a:rPr lang="es-PR" dirty="0" err="1" smtClean="0"/>
              <a:t>couches</a:t>
            </a:r>
            <a:r>
              <a:rPr lang="es-PR" dirty="0" smtClean="0"/>
              <a:t> </a:t>
            </a:r>
            <a:r>
              <a:rPr lang="es-PR" dirty="0" err="1" smtClean="0"/>
              <a:t>peuvent</a:t>
            </a:r>
            <a:r>
              <a:rPr lang="es-PR" dirty="0" smtClean="0"/>
              <a:t> </a:t>
            </a:r>
            <a:r>
              <a:rPr lang="es-PR" dirty="0" err="1" smtClean="0"/>
              <a:t>varier</a:t>
            </a:r>
            <a:r>
              <a:rPr lang="es-PR" dirty="0" smtClean="0"/>
              <a:t> </a:t>
            </a:r>
            <a:r>
              <a:rPr lang="es-PR" dirty="0" err="1" smtClean="0"/>
              <a:t>mais</a:t>
            </a:r>
            <a:r>
              <a:rPr lang="es-PR" dirty="0" smtClean="0"/>
              <a:t>, </a:t>
            </a:r>
            <a:r>
              <a:rPr lang="es-PR" dirty="0" err="1" smtClean="0"/>
              <a:t>Dieu</a:t>
            </a:r>
            <a:r>
              <a:rPr lang="es-PR" dirty="0" smtClean="0"/>
              <a:t> </a:t>
            </a:r>
            <a:r>
              <a:rPr lang="es-PR" dirty="0" err="1" smtClean="0"/>
              <a:t>ne</a:t>
            </a:r>
            <a:r>
              <a:rPr lang="es-PR" dirty="0" smtClean="0"/>
              <a:t> </a:t>
            </a:r>
            <a:r>
              <a:rPr lang="es-PR" dirty="0" err="1" smtClean="0"/>
              <a:t>change</a:t>
            </a:r>
            <a:r>
              <a:rPr lang="es-PR" dirty="0" smtClean="0"/>
              <a:t> </a:t>
            </a:r>
            <a:r>
              <a:rPr lang="es-PR" dirty="0" err="1" smtClean="0"/>
              <a:t>jamais</a:t>
            </a:r>
            <a:r>
              <a:rPr lang="es-PR" dirty="0" smtClean="0"/>
              <a:t>. Ceci </a:t>
            </a:r>
            <a:r>
              <a:rPr lang="es-PR" dirty="0" err="1" smtClean="0"/>
              <a:t>est</a:t>
            </a:r>
            <a:r>
              <a:rPr lang="es-PR" dirty="0" smtClean="0"/>
              <a:t> la </a:t>
            </a:r>
            <a:r>
              <a:rPr lang="es-PR" dirty="0" err="1" smtClean="0"/>
              <a:t>couche</a:t>
            </a:r>
            <a:r>
              <a:rPr lang="es-PR" dirty="0" smtClean="0"/>
              <a:t> </a:t>
            </a:r>
            <a:r>
              <a:rPr lang="es-PR" dirty="0" err="1" smtClean="0"/>
              <a:t>extérieure</a:t>
            </a:r>
            <a:r>
              <a:rPr lang="es-PR" dirty="0" smtClean="0"/>
              <a:t> </a:t>
            </a:r>
            <a:r>
              <a:rPr lang="es-PR" dirty="0" err="1" smtClean="0"/>
              <a:t>finale</a:t>
            </a:r>
            <a:r>
              <a:rPr lang="es-PR" dirty="0" smtClean="0"/>
              <a:t> </a:t>
            </a:r>
            <a:r>
              <a:rPr lang="es-PR" dirty="0" err="1" smtClean="0"/>
              <a:t>qui</a:t>
            </a:r>
            <a:r>
              <a:rPr lang="es-PR" dirty="0" smtClean="0"/>
              <a:t> </a:t>
            </a:r>
            <a:r>
              <a:rPr lang="es-PR" dirty="0" err="1" smtClean="0"/>
              <a:t>protège</a:t>
            </a:r>
            <a:r>
              <a:rPr lang="es-PR" dirty="0" smtClean="0"/>
              <a:t> </a:t>
            </a:r>
            <a:r>
              <a:rPr lang="es-PR" dirty="0" err="1" smtClean="0"/>
              <a:t>notre</a:t>
            </a:r>
            <a:r>
              <a:rPr lang="es-PR" dirty="0"/>
              <a:t> </a:t>
            </a:r>
            <a:r>
              <a:rPr lang="es-PR" dirty="0" err="1" smtClean="0"/>
              <a:t>fragile</a:t>
            </a:r>
            <a:r>
              <a:rPr lang="es-PR" dirty="0" smtClean="0"/>
              <a:t> </a:t>
            </a:r>
            <a:r>
              <a:rPr lang="es-PR" dirty="0" err="1"/>
              <a:t>opinion</a:t>
            </a:r>
            <a:r>
              <a:rPr lang="es-PR" dirty="0"/>
              <a:t> de </a:t>
            </a:r>
            <a:r>
              <a:rPr lang="es-PR" dirty="0" err="1"/>
              <a:t>soi</a:t>
            </a:r>
            <a:r>
              <a:rPr lang="es-PR" dirty="0" smtClean="0"/>
              <a:t>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010400" y="6248400"/>
            <a:ext cx="2036135" cy="26161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rot="19997692">
            <a:off x="7183249" y="798395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  <p:grpSp>
        <p:nvGrpSpPr>
          <p:cNvPr id="8" name="Group 7"/>
          <p:cNvGrpSpPr/>
          <p:nvPr/>
        </p:nvGrpSpPr>
        <p:grpSpPr>
          <a:xfrm>
            <a:off x="-213411" y="153650"/>
            <a:ext cx="1761075" cy="1446550"/>
            <a:chOff x="85702" y="148797"/>
            <a:chExt cx="1761075" cy="1446550"/>
          </a:xfrm>
        </p:grpSpPr>
        <p:sp>
          <p:nvSpPr>
            <p:cNvPr id="9" name="Rectangle 8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90593" y="220770"/>
              <a:ext cx="69975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32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</a:t>
              </a: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1828800" y="5943600"/>
            <a:ext cx="3276600" cy="707886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</p:spPr>
        <p:txBody>
          <a:bodyPr wrap="square" rtlCol="0">
            <a:spAutoFit/>
          </a:bodyPr>
          <a:lstStyle/>
          <a:p>
            <a:pPr algn="just"/>
            <a:r>
              <a:rPr lang="fr-FR" sz="2000" b="1" dirty="0" smtClean="0">
                <a:solidFill>
                  <a:schemeClr val="bg1"/>
                </a:solidFill>
              </a:rPr>
              <a:t>Un</a:t>
            </a:r>
            <a:r>
              <a:rPr lang="fr-FR" sz="2000" dirty="0" smtClean="0">
                <a:solidFill>
                  <a:schemeClr val="bg1"/>
                </a:solidFill>
              </a:rPr>
              <a:t> </a:t>
            </a:r>
            <a:r>
              <a:rPr lang="fr-FR" sz="2000" dirty="0" err="1" smtClean="0">
                <a:solidFill>
                  <a:schemeClr val="bg1"/>
                </a:solidFill>
              </a:rPr>
              <a:t>autoconcept</a:t>
            </a:r>
            <a:r>
              <a:rPr lang="fr-FR" sz="2000" dirty="0" smtClean="0">
                <a:solidFill>
                  <a:schemeClr val="bg1"/>
                </a:solidFill>
              </a:rPr>
              <a:t> </a:t>
            </a:r>
            <a:r>
              <a:rPr lang="fr-FR" sz="2000" b="1" dirty="0" smtClean="0">
                <a:solidFill>
                  <a:schemeClr val="bg1"/>
                </a:solidFill>
              </a:rPr>
              <a:t>SAIN</a:t>
            </a:r>
          </a:p>
          <a:p>
            <a:pPr algn="just"/>
            <a:r>
              <a:rPr lang="fr-FR" sz="2000" dirty="0" smtClean="0">
                <a:solidFill>
                  <a:schemeClr val="bg1"/>
                </a:solidFill>
              </a:rPr>
              <a:t>débute avec </a:t>
            </a:r>
            <a:r>
              <a:rPr lang="fr-FR" sz="2000" b="1" dirty="0" smtClean="0">
                <a:solidFill>
                  <a:schemeClr val="bg1"/>
                </a:solidFill>
              </a:rPr>
              <a:t>l’IMAGE</a:t>
            </a:r>
            <a:r>
              <a:rPr lang="fr-FR" sz="2000" dirty="0" smtClean="0">
                <a:solidFill>
                  <a:schemeClr val="bg1"/>
                </a:solidFill>
              </a:rPr>
              <a:t> </a:t>
            </a:r>
            <a:r>
              <a:rPr lang="fr-FR" sz="2000" b="1" dirty="0" smtClean="0">
                <a:solidFill>
                  <a:schemeClr val="bg1"/>
                </a:solidFill>
              </a:rPr>
              <a:t>DE SOI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199" y="228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PR" sz="4000" b="1" dirty="0"/>
              <a:t>Les </a:t>
            </a:r>
            <a:r>
              <a:rPr lang="es-PR" sz="4000" b="1" dirty="0" err="1"/>
              <a:t>cinq</a:t>
            </a:r>
            <a:r>
              <a:rPr lang="es-PR" sz="4000" b="1" dirty="0"/>
              <a:t> </a:t>
            </a:r>
            <a:r>
              <a:rPr lang="es-PR" sz="4000" b="1" dirty="0" err="1"/>
              <a:t>couches</a:t>
            </a:r>
            <a:r>
              <a:rPr lang="es-PR" sz="4000" b="1" dirty="0"/>
              <a:t>                                              de l’ </a:t>
            </a:r>
            <a:r>
              <a:rPr lang="es-PR" sz="4000" b="1" dirty="0" err="1"/>
              <a:t>opinion</a:t>
            </a:r>
            <a:r>
              <a:rPr lang="es-PR" sz="4000" b="1" dirty="0"/>
              <a:t> de </a:t>
            </a:r>
            <a:r>
              <a:rPr lang="es-PR" sz="4000" b="1" dirty="0" err="1"/>
              <a:t>soi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xmlns="" val="146448972"/>
      </p:ext>
    </p:extLst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anet\Documents\Los primeros 7 a~os\TEMA 14  CERTIF MI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199" y="152400"/>
            <a:ext cx="8229600" cy="1143000"/>
          </a:xfrm>
        </p:spPr>
        <p:txBody>
          <a:bodyPr>
            <a:noAutofit/>
          </a:bodyPr>
          <a:lstStyle/>
          <a:p>
            <a:r>
              <a:rPr lang="es-PR" sz="3800" b="1" dirty="0" smtClean="0"/>
              <a:t>                     </a:t>
            </a:r>
            <a:r>
              <a:rPr lang="es-PR" sz="3800" b="1" dirty="0" err="1" smtClean="0"/>
              <a:t>L’image</a:t>
            </a:r>
            <a:r>
              <a:rPr lang="es-PR" sz="3800" b="1" dirty="0" smtClean="0"/>
              <a:t> de </a:t>
            </a:r>
            <a:r>
              <a:rPr lang="es-PR" sz="3800" b="1" dirty="0" err="1" smtClean="0"/>
              <a:t>soi</a:t>
            </a:r>
            <a:r>
              <a:rPr lang="es-PR" sz="3800" b="1" dirty="0" smtClean="0"/>
              <a:t>:                  </a:t>
            </a:r>
            <a:r>
              <a:rPr lang="es-PR" sz="3800" b="1" dirty="0" err="1" smtClean="0"/>
              <a:t>noyau</a:t>
            </a:r>
            <a:r>
              <a:rPr lang="es-PR" sz="3800" b="1" dirty="0" smtClean="0"/>
              <a:t> de </a:t>
            </a:r>
            <a:r>
              <a:rPr lang="es-PR" sz="3800" b="1" dirty="0" err="1" smtClean="0"/>
              <a:t>l’</a:t>
            </a:r>
            <a:r>
              <a:rPr lang="es-PR" sz="3600" b="1" dirty="0" err="1" smtClean="0"/>
              <a:t>opinion</a:t>
            </a:r>
            <a:r>
              <a:rPr lang="es-PR" sz="3600" b="1" dirty="0" smtClean="0"/>
              <a:t> </a:t>
            </a:r>
            <a:r>
              <a:rPr lang="es-PR" sz="3600" b="1" dirty="0"/>
              <a:t>de </a:t>
            </a:r>
            <a:r>
              <a:rPr lang="es-PR" sz="3600" b="1" dirty="0" err="1"/>
              <a:t>soi</a:t>
            </a:r>
            <a:endParaRPr lang="en-US" sz="3800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447800" y="1295400"/>
            <a:ext cx="6400800" cy="4525963"/>
          </a:xfrm>
        </p:spPr>
        <p:txBody>
          <a:bodyPr>
            <a:normAutofit fontScale="92500" lnSpcReduction="10000"/>
          </a:bodyPr>
          <a:lstStyle/>
          <a:p>
            <a:r>
              <a:rPr lang="es-PR" dirty="0" smtClean="0"/>
              <a:t>Le monde traite les gens de </a:t>
            </a:r>
            <a:r>
              <a:rPr lang="es-PR" dirty="0" err="1" smtClean="0"/>
              <a:t>manière</a:t>
            </a:r>
            <a:r>
              <a:rPr lang="es-PR" dirty="0" smtClean="0"/>
              <a:t> </a:t>
            </a:r>
            <a:r>
              <a:rPr lang="es-PR" dirty="0" err="1" smtClean="0"/>
              <a:t>différente</a:t>
            </a:r>
            <a:r>
              <a:rPr lang="es-PR" dirty="0" smtClean="0"/>
              <a:t>, </a:t>
            </a:r>
            <a:r>
              <a:rPr lang="es-PR" dirty="0" err="1" smtClean="0"/>
              <a:t>selon</a:t>
            </a:r>
            <a:r>
              <a:rPr lang="es-PR" dirty="0" smtClean="0"/>
              <a:t> </a:t>
            </a:r>
            <a:r>
              <a:rPr lang="es-PR" dirty="0" err="1" smtClean="0"/>
              <a:t>qu’ils</a:t>
            </a:r>
            <a:r>
              <a:rPr lang="es-PR" dirty="0" smtClean="0"/>
              <a:t> se </a:t>
            </a:r>
            <a:r>
              <a:rPr lang="es-PR" dirty="0" err="1" smtClean="0"/>
              <a:t>voient</a:t>
            </a:r>
            <a:r>
              <a:rPr lang="es-PR" dirty="0" smtClean="0"/>
              <a:t>, et les </a:t>
            </a:r>
            <a:r>
              <a:rPr lang="es-PR" dirty="0" err="1" smtClean="0"/>
              <a:t>parents</a:t>
            </a:r>
            <a:r>
              <a:rPr lang="es-PR" dirty="0" smtClean="0"/>
              <a:t> </a:t>
            </a:r>
            <a:r>
              <a:rPr lang="es-PR" dirty="0" err="1" smtClean="0"/>
              <a:t>ne</a:t>
            </a:r>
            <a:r>
              <a:rPr lang="es-PR" dirty="0" smtClean="0"/>
              <a:t> </a:t>
            </a:r>
            <a:r>
              <a:rPr lang="es-PR" dirty="0" err="1" smtClean="0"/>
              <a:t>font</a:t>
            </a:r>
            <a:r>
              <a:rPr lang="es-PR" dirty="0" smtClean="0"/>
              <a:t> </a:t>
            </a:r>
            <a:r>
              <a:rPr lang="es-PR" dirty="0" err="1" smtClean="0"/>
              <a:t>pas</a:t>
            </a:r>
            <a:r>
              <a:rPr lang="es-PR" dirty="0" smtClean="0"/>
              <a:t> </a:t>
            </a:r>
            <a:r>
              <a:rPr lang="es-PR" dirty="0" err="1" smtClean="0"/>
              <a:t>exception</a:t>
            </a:r>
            <a:r>
              <a:rPr lang="es-PR" dirty="0" smtClean="0"/>
              <a:t>.</a:t>
            </a:r>
          </a:p>
          <a:p>
            <a:r>
              <a:rPr lang="es-PR" dirty="0" err="1" smtClean="0"/>
              <a:t>Pour</a:t>
            </a:r>
            <a:r>
              <a:rPr lang="es-PR" dirty="0" smtClean="0"/>
              <a:t> </a:t>
            </a:r>
            <a:r>
              <a:rPr lang="es-PR" dirty="0" err="1" smtClean="0"/>
              <a:t>éviter</a:t>
            </a:r>
            <a:r>
              <a:rPr lang="es-PR" dirty="0" smtClean="0"/>
              <a:t> de </a:t>
            </a:r>
            <a:r>
              <a:rPr lang="es-PR" dirty="0" err="1" smtClean="0"/>
              <a:t>tomber</a:t>
            </a:r>
            <a:r>
              <a:rPr lang="es-PR" dirty="0" smtClean="0"/>
              <a:t> </a:t>
            </a:r>
            <a:r>
              <a:rPr lang="es-PR" dirty="0" err="1" smtClean="0"/>
              <a:t>dans</a:t>
            </a:r>
            <a:r>
              <a:rPr lang="es-PR" dirty="0" smtClean="0"/>
              <a:t> le </a:t>
            </a:r>
            <a:r>
              <a:rPr lang="es-PR" dirty="0" err="1" smtClean="0"/>
              <a:t>piège</a:t>
            </a:r>
            <a:r>
              <a:rPr lang="es-PR" dirty="0" smtClean="0"/>
              <a:t> dicté par la culture, à savoir que ce </a:t>
            </a:r>
            <a:r>
              <a:rPr lang="es-PR" dirty="0" err="1" smtClean="0"/>
              <a:t>qui</a:t>
            </a:r>
            <a:r>
              <a:rPr lang="es-PR" dirty="0" smtClean="0"/>
              <a:t> </a:t>
            </a:r>
            <a:r>
              <a:rPr lang="es-PR" dirty="0" err="1" smtClean="0"/>
              <a:t>est</a:t>
            </a:r>
            <a:r>
              <a:rPr lang="es-PR" dirty="0" smtClean="0"/>
              <a:t> </a:t>
            </a:r>
            <a:r>
              <a:rPr lang="es-PR" dirty="0" err="1" smtClean="0"/>
              <a:t>beau</a:t>
            </a:r>
            <a:r>
              <a:rPr lang="es-PR" dirty="0" smtClean="0"/>
              <a:t> </a:t>
            </a:r>
            <a:r>
              <a:rPr lang="es-PR" dirty="0" err="1" smtClean="0"/>
              <a:t>est</a:t>
            </a:r>
            <a:r>
              <a:rPr lang="es-PR" dirty="0" smtClean="0"/>
              <a:t> </a:t>
            </a:r>
            <a:r>
              <a:rPr lang="es-PR" dirty="0" err="1" smtClean="0"/>
              <a:t>meilleur</a:t>
            </a:r>
            <a:r>
              <a:rPr lang="es-PR" dirty="0" smtClean="0"/>
              <a:t>, </a:t>
            </a:r>
            <a:r>
              <a:rPr lang="es-PR" dirty="0" err="1" smtClean="0"/>
              <a:t>nous</a:t>
            </a:r>
            <a:r>
              <a:rPr lang="es-PR" dirty="0" smtClean="0"/>
              <a:t> </a:t>
            </a:r>
            <a:r>
              <a:rPr lang="es-PR" dirty="0" err="1" smtClean="0"/>
              <a:t>devons</a:t>
            </a:r>
            <a:r>
              <a:rPr lang="es-PR" dirty="0" smtClean="0"/>
              <a:t> </a:t>
            </a:r>
            <a:r>
              <a:rPr lang="es-PR" dirty="0" err="1" smtClean="0"/>
              <a:t>créer</a:t>
            </a:r>
            <a:r>
              <a:rPr lang="es-PR" dirty="0" smtClean="0"/>
              <a:t> un </a:t>
            </a:r>
            <a:r>
              <a:rPr lang="es-PR" dirty="0" err="1" smtClean="0"/>
              <a:t>lien</a:t>
            </a:r>
            <a:r>
              <a:rPr lang="es-PR" dirty="0" smtClean="0"/>
              <a:t> </a:t>
            </a:r>
            <a:r>
              <a:rPr lang="es-PR" dirty="0" err="1" smtClean="0"/>
              <a:t>étroit</a:t>
            </a:r>
            <a:r>
              <a:rPr lang="es-PR" dirty="0" smtClean="0"/>
              <a:t> </a:t>
            </a:r>
            <a:r>
              <a:rPr lang="es-PR" dirty="0" err="1" smtClean="0"/>
              <a:t>avec</a:t>
            </a:r>
            <a:r>
              <a:rPr lang="es-PR" dirty="0" smtClean="0"/>
              <a:t> nos </a:t>
            </a:r>
            <a:r>
              <a:rPr lang="es-PR" dirty="0" err="1" smtClean="0"/>
              <a:t>nouveaux-nés</a:t>
            </a:r>
            <a:r>
              <a:rPr lang="es-PR" dirty="0" smtClean="0"/>
              <a:t>, et </a:t>
            </a:r>
            <a:r>
              <a:rPr lang="es-PR" dirty="0" err="1" smtClean="0"/>
              <a:t>accepter</a:t>
            </a:r>
            <a:r>
              <a:rPr lang="es-PR" dirty="0" smtClean="0"/>
              <a:t> la </a:t>
            </a:r>
            <a:r>
              <a:rPr lang="es-PR" dirty="0" err="1" smtClean="0"/>
              <a:t>valeur</a:t>
            </a:r>
            <a:r>
              <a:rPr lang="es-PR" dirty="0" smtClean="0"/>
              <a:t> </a:t>
            </a:r>
            <a:r>
              <a:rPr lang="es-PR" dirty="0" err="1" smtClean="0"/>
              <a:t>suprême</a:t>
            </a:r>
            <a:r>
              <a:rPr lang="es-PR" dirty="0" smtClean="0"/>
              <a:t> que </a:t>
            </a:r>
            <a:r>
              <a:rPr lang="es-PR" dirty="0" err="1" smtClean="0"/>
              <a:t>Dieu</a:t>
            </a:r>
            <a:r>
              <a:rPr lang="es-PR" dirty="0" smtClean="0"/>
              <a:t> </a:t>
            </a:r>
            <a:r>
              <a:rPr lang="es-PR" dirty="0" err="1" smtClean="0"/>
              <a:t>accorde</a:t>
            </a:r>
            <a:r>
              <a:rPr lang="es-PR" dirty="0" smtClean="0"/>
              <a:t> à </a:t>
            </a:r>
            <a:r>
              <a:rPr lang="es-PR" dirty="0" err="1" smtClean="0"/>
              <a:t>chacun</a:t>
            </a:r>
            <a:r>
              <a:rPr lang="es-PR" dirty="0" smtClean="0"/>
              <a:t> </a:t>
            </a:r>
            <a:r>
              <a:rPr lang="es-PR" dirty="0" err="1" smtClean="0"/>
              <a:t>d’eux</a:t>
            </a:r>
            <a:r>
              <a:rPr lang="es-PR" dirty="0" smtClean="0"/>
              <a:t>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010400" y="6248400"/>
            <a:ext cx="2036135" cy="26161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rot="19997692">
            <a:off x="7183249" y="798395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  <p:grpSp>
        <p:nvGrpSpPr>
          <p:cNvPr id="8" name="Group 7"/>
          <p:cNvGrpSpPr/>
          <p:nvPr/>
        </p:nvGrpSpPr>
        <p:grpSpPr>
          <a:xfrm>
            <a:off x="-213411" y="153650"/>
            <a:ext cx="1761075" cy="1446550"/>
            <a:chOff x="85702" y="148797"/>
            <a:chExt cx="1761075" cy="1446550"/>
          </a:xfrm>
        </p:grpSpPr>
        <p:sp>
          <p:nvSpPr>
            <p:cNvPr id="9" name="Rectangle 8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90593" y="220770"/>
              <a:ext cx="69975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32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</a:t>
              </a: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1828800" y="5943600"/>
            <a:ext cx="3276600" cy="707886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</p:spPr>
        <p:txBody>
          <a:bodyPr wrap="square" rtlCol="0">
            <a:spAutoFit/>
          </a:bodyPr>
          <a:lstStyle/>
          <a:p>
            <a:pPr algn="just"/>
            <a:r>
              <a:rPr lang="fr-FR" sz="2000" b="1" dirty="0" smtClean="0">
                <a:solidFill>
                  <a:schemeClr val="bg1"/>
                </a:solidFill>
              </a:rPr>
              <a:t>Un</a:t>
            </a:r>
            <a:r>
              <a:rPr lang="fr-FR" sz="2000" dirty="0" smtClean="0">
                <a:solidFill>
                  <a:schemeClr val="bg1"/>
                </a:solidFill>
              </a:rPr>
              <a:t> </a:t>
            </a:r>
            <a:r>
              <a:rPr lang="fr-FR" sz="2000" dirty="0" err="1" smtClean="0">
                <a:solidFill>
                  <a:schemeClr val="bg1"/>
                </a:solidFill>
              </a:rPr>
              <a:t>autoconcept</a:t>
            </a:r>
            <a:r>
              <a:rPr lang="fr-FR" sz="2000" dirty="0" smtClean="0">
                <a:solidFill>
                  <a:schemeClr val="bg1"/>
                </a:solidFill>
              </a:rPr>
              <a:t> </a:t>
            </a:r>
            <a:r>
              <a:rPr lang="fr-FR" sz="2000" b="1" dirty="0" smtClean="0">
                <a:solidFill>
                  <a:schemeClr val="bg1"/>
                </a:solidFill>
              </a:rPr>
              <a:t>SAIN</a:t>
            </a:r>
          </a:p>
          <a:p>
            <a:pPr algn="just"/>
            <a:r>
              <a:rPr lang="fr-FR" sz="2000" dirty="0" smtClean="0">
                <a:solidFill>
                  <a:schemeClr val="bg1"/>
                </a:solidFill>
              </a:rPr>
              <a:t>débute avec </a:t>
            </a:r>
            <a:r>
              <a:rPr lang="fr-FR" sz="2000" b="1" dirty="0" smtClean="0">
                <a:solidFill>
                  <a:schemeClr val="bg1"/>
                </a:solidFill>
              </a:rPr>
              <a:t>l’IMAGE</a:t>
            </a:r>
            <a:r>
              <a:rPr lang="fr-FR" sz="2000" dirty="0" smtClean="0">
                <a:solidFill>
                  <a:schemeClr val="bg1"/>
                </a:solidFill>
              </a:rPr>
              <a:t> </a:t>
            </a:r>
            <a:r>
              <a:rPr lang="fr-FR" sz="2000" b="1" dirty="0" smtClean="0">
                <a:solidFill>
                  <a:schemeClr val="bg1"/>
                </a:solidFill>
              </a:rPr>
              <a:t>DE SOI</a:t>
            </a:r>
            <a:endParaRPr lang="en-US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41948073"/>
      </p:ext>
    </p:extLst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5558</TotalTime>
  <Words>2060</Words>
  <Application>Microsoft Office PowerPoint</Application>
  <PresentationFormat>On-screen Show (4:3)</PresentationFormat>
  <Paragraphs>304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Office Theme</vt:lpstr>
      <vt:lpstr>Slide 1</vt:lpstr>
      <vt:lpstr>Opinion de soi &amp; lmage de soi</vt:lpstr>
      <vt:lpstr>Opinion de soi &amp; lmage de soi</vt:lpstr>
      <vt:lpstr>Opinion de soi &amp; lmage de soi</vt:lpstr>
      <vt:lpstr>Le modèle “bonbon dur”                                       de l’Opinion de soi</vt:lpstr>
      <vt:lpstr>Les cinq couches                                              de l’opinion de soi</vt:lpstr>
      <vt:lpstr>Les cinq couches                                              de l’ opinion de soi</vt:lpstr>
      <vt:lpstr>Les cinq couches                                              de l’ opinion de soi</vt:lpstr>
      <vt:lpstr>                     L’image de soi:                  noyau de l’opinion de soi</vt:lpstr>
      <vt:lpstr>Comment aider les enfants à  accepter leur apparence</vt:lpstr>
      <vt:lpstr>Comment aider les enfants à  accepter leur apparence</vt:lpstr>
      <vt:lpstr>Comment aider les enfants à  accepter leur apparence</vt:lpstr>
      <vt:lpstr>Comment aider les enfants à  accepter leur apparence</vt:lpstr>
      <vt:lpstr>Comment aider les enfants à  accepter leur apparence</vt:lpstr>
      <vt:lpstr>Comment aider les enfants à  accepter leur apparence</vt:lpstr>
      <vt:lpstr>Comment aider les enfants à  accepter leur apparence</vt:lpstr>
      <vt:lpstr>Beauté intérieure et  beauté extérieure</vt:lpstr>
      <vt:lpstr>Beauté intérieure et  beauté extérieure</vt:lpstr>
      <vt:lpstr>Beauté intérieure et  beauté extérieure</vt:lpstr>
      <vt:lpstr>Beauté intérieure et  beauté extérieure</vt:lpstr>
      <vt:lpstr>Un mot sur l’identité du genre</vt:lpstr>
      <vt:lpstr>Un mot sur l’identité du genre</vt:lpstr>
      <vt:lpstr>Un mot sur l’identité du genre</vt:lpstr>
      <vt:lpstr>Un mot sur l’identité du genre</vt:lpstr>
      <vt:lpstr>Un mot sur l’identité du genre</vt:lpstr>
      <vt:lpstr>Un mot sur l’identité du genre</vt:lpstr>
      <vt:lpstr>Un mot sur l’identité du genre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Janet</dc:creator>
  <cp:lastModifiedBy>Pamella Scott</cp:lastModifiedBy>
  <cp:revision>50</cp:revision>
  <dcterms:created xsi:type="dcterms:W3CDTF">2013-11-06T18:18:26Z</dcterms:created>
  <dcterms:modified xsi:type="dcterms:W3CDTF">2014-09-15T19:46:40Z</dcterms:modified>
</cp:coreProperties>
</file>